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  <p:sldMasterId id="2147483684" r:id="rId3"/>
    <p:sldMasterId id="2147483699" r:id="rId4"/>
    <p:sldMasterId id="2147483714" r:id="rId5"/>
  </p:sldMasterIdLst>
  <p:notesMasterIdLst>
    <p:notesMasterId r:id="rId52"/>
  </p:notesMasterIdLst>
  <p:handoutMasterIdLst>
    <p:handoutMasterId r:id="rId53"/>
  </p:handoutMasterIdLst>
  <p:sldIdLst>
    <p:sldId id="256" r:id="rId6"/>
    <p:sldId id="318" r:id="rId7"/>
    <p:sldId id="358" r:id="rId8"/>
    <p:sldId id="359" r:id="rId9"/>
    <p:sldId id="320" r:id="rId10"/>
    <p:sldId id="321" r:id="rId11"/>
    <p:sldId id="322" r:id="rId12"/>
    <p:sldId id="323" r:id="rId13"/>
    <p:sldId id="374" r:id="rId14"/>
    <p:sldId id="356" r:id="rId15"/>
    <p:sldId id="357" r:id="rId16"/>
    <p:sldId id="324" r:id="rId17"/>
    <p:sldId id="360" r:id="rId18"/>
    <p:sldId id="361" r:id="rId19"/>
    <p:sldId id="325" r:id="rId20"/>
    <p:sldId id="326" r:id="rId21"/>
    <p:sldId id="362" r:id="rId22"/>
    <p:sldId id="327" r:id="rId23"/>
    <p:sldId id="328" r:id="rId24"/>
    <p:sldId id="329" r:id="rId25"/>
    <p:sldId id="363" r:id="rId26"/>
    <p:sldId id="330" r:id="rId27"/>
    <p:sldId id="331" r:id="rId28"/>
    <p:sldId id="332" r:id="rId29"/>
    <p:sldId id="364" r:id="rId30"/>
    <p:sldId id="333" r:id="rId31"/>
    <p:sldId id="334" r:id="rId32"/>
    <p:sldId id="380" r:id="rId33"/>
    <p:sldId id="336" r:id="rId34"/>
    <p:sldId id="368" r:id="rId35"/>
    <p:sldId id="370" r:id="rId36"/>
    <p:sldId id="338" r:id="rId37"/>
    <p:sldId id="339" r:id="rId38"/>
    <p:sldId id="340" r:id="rId39"/>
    <p:sldId id="347" r:id="rId40"/>
    <p:sldId id="342" r:id="rId41"/>
    <p:sldId id="343" r:id="rId42"/>
    <p:sldId id="365" r:id="rId43"/>
    <p:sldId id="376" r:id="rId44"/>
    <p:sldId id="367" r:id="rId45"/>
    <p:sldId id="379" r:id="rId46"/>
    <p:sldId id="375" r:id="rId47"/>
    <p:sldId id="335" r:id="rId48"/>
    <p:sldId id="377" r:id="rId49"/>
    <p:sldId id="378" r:id="rId50"/>
    <p:sldId id="381" r:id="rId5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6BA21"/>
    <a:srgbClr val="1AB80E"/>
    <a:srgbClr val="00FF00"/>
    <a:srgbClr val="ADB007"/>
    <a:srgbClr val="FFCF68"/>
    <a:srgbClr val="FF00FF"/>
    <a:srgbClr val="00FF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27" autoAdjust="0"/>
    <p:restoredTop sz="88718" autoAdjust="0"/>
  </p:normalViewPr>
  <p:slideViewPr>
    <p:cSldViewPr snapToGrid="0" snapToObjects="1">
      <p:cViewPr varScale="1">
        <p:scale>
          <a:sx n="118" d="100"/>
          <a:sy n="118" d="100"/>
        </p:scale>
        <p:origin x="576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08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6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/ren/Desktop/tmp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/ren/Desktop/tmp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Users/ren/Desktop/tmp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//Users/ren/Desktop/tm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Disparity </a:t>
            </a:r>
            <a:r>
              <a:rPr lang="en-US" dirty="0" err="1" smtClean="0"/>
              <a:t>eRROR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Sheet1!$A$13</c:f>
              <c:strCache>
                <c:ptCount val="1"/>
                <c:pt idx="0">
                  <c:v>PRSF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Sheet1!$B$12:$D$12</c:f>
              <c:strCache>
                <c:ptCount val="3"/>
                <c:pt idx="0">
                  <c:v>D1-bg</c:v>
                </c:pt>
                <c:pt idx="1">
                  <c:v>D1-fg</c:v>
                </c:pt>
                <c:pt idx="2">
                  <c:v>D1-all</c:v>
                </c:pt>
              </c:strCache>
            </c:strRef>
          </c:cat>
          <c:val>
            <c:numRef>
              <c:f>Sheet1!$B$13:$D$13</c:f>
              <c:numCache>
                <c:formatCode>General</c:formatCode>
                <c:ptCount val="3"/>
                <c:pt idx="0">
                  <c:v>4.74</c:v>
                </c:pt>
                <c:pt idx="1">
                  <c:v>13.74</c:v>
                </c:pt>
                <c:pt idx="2">
                  <c:v>6.24</c:v>
                </c:pt>
              </c:numCache>
            </c:numRef>
          </c:val>
        </c:ser>
        <c:ser>
          <c:idx val="1"/>
          <c:order val="1"/>
          <c:tx>
            <c:strRef>
              <c:f>Sheet1!$A$14</c:f>
              <c:strCache>
                <c:ptCount val="1"/>
                <c:pt idx="0">
                  <c:v>CSF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Sheet1!$B$12:$D$12</c:f>
              <c:strCache>
                <c:ptCount val="3"/>
                <c:pt idx="0">
                  <c:v>D1-bg</c:v>
                </c:pt>
                <c:pt idx="1">
                  <c:v>D1-fg</c:v>
                </c:pt>
                <c:pt idx="2">
                  <c:v>D1-all</c:v>
                </c:pt>
              </c:strCache>
            </c:strRef>
          </c:cat>
          <c:val>
            <c:numRef>
              <c:f>Sheet1!$B$14:$D$14</c:f>
              <c:numCache>
                <c:formatCode>General</c:formatCode>
                <c:ptCount val="3"/>
                <c:pt idx="0">
                  <c:v>4.57</c:v>
                </c:pt>
                <c:pt idx="1">
                  <c:v>13.04</c:v>
                </c:pt>
                <c:pt idx="2">
                  <c:v>5.98</c:v>
                </c:pt>
              </c:numCache>
            </c:numRef>
          </c:val>
        </c:ser>
        <c:ser>
          <c:idx val="2"/>
          <c:order val="2"/>
          <c:tx>
            <c:strRef>
              <c:f>Sheet1!$A$15</c:f>
              <c:strCache>
                <c:ptCount val="1"/>
                <c:pt idx="0">
                  <c:v>OSF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Sheet1!$B$12:$D$12</c:f>
              <c:strCache>
                <c:ptCount val="3"/>
                <c:pt idx="0">
                  <c:v>D1-bg</c:v>
                </c:pt>
                <c:pt idx="1">
                  <c:v>D1-fg</c:v>
                </c:pt>
                <c:pt idx="2">
                  <c:v>D1-all</c:v>
                </c:pt>
              </c:strCache>
            </c:strRef>
          </c:cat>
          <c:val>
            <c:numRef>
              <c:f>Sheet1!$B$15:$D$15</c:f>
              <c:numCache>
                <c:formatCode>General</c:formatCode>
                <c:ptCount val="3"/>
                <c:pt idx="0">
                  <c:v>4.54</c:v>
                </c:pt>
                <c:pt idx="1">
                  <c:v>12.03</c:v>
                </c:pt>
                <c:pt idx="2">
                  <c:v>5.79</c:v>
                </c:pt>
              </c:numCache>
            </c:numRef>
          </c:val>
        </c:ser>
        <c:ser>
          <c:idx val="3"/>
          <c:order val="3"/>
          <c:tx>
            <c:strRef>
              <c:f>Sheet1!$A$16</c:f>
              <c:strCache>
                <c:ptCount val="1"/>
                <c:pt idx="0">
                  <c:v>SSF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Sheet1!$B$12:$D$12</c:f>
              <c:strCache>
                <c:ptCount val="3"/>
                <c:pt idx="0">
                  <c:v>D1-bg</c:v>
                </c:pt>
                <c:pt idx="1">
                  <c:v>D1-fg</c:v>
                </c:pt>
                <c:pt idx="2">
                  <c:v>D1-all</c:v>
                </c:pt>
              </c:strCache>
            </c:strRef>
          </c:cat>
          <c:val>
            <c:numRef>
              <c:f>Sheet1!$B$16:$D$16</c:f>
              <c:numCache>
                <c:formatCode>General</c:formatCode>
                <c:ptCount val="3"/>
                <c:pt idx="0">
                  <c:v>3.55</c:v>
                </c:pt>
                <c:pt idx="1">
                  <c:v>8.75</c:v>
                </c:pt>
                <c:pt idx="2">
                  <c:v>4.42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-1149707456"/>
        <c:axId val="-1150426352"/>
      </c:barChart>
      <c:catAx>
        <c:axId val="-1149707456"/>
        <c:scaling>
          <c:orientation val="minMax"/>
        </c:scaling>
        <c:delete val="0"/>
        <c:axPos val="b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50426352"/>
        <c:crosses val="autoZero"/>
        <c:auto val="1"/>
        <c:lblAlgn val="ctr"/>
        <c:lblOffset val="100"/>
        <c:noMultiLvlLbl val="0"/>
      </c:catAx>
      <c:valAx>
        <c:axId val="-11504263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49707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Flow ERROR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Sheet1!$G$12</c:f>
              <c:strCache>
                <c:ptCount val="1"/>
                <c:pt idx="0">
                  <c:v>PRSF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Sheet1!$H$11:$J$11</c:f>
              <c:strCache>
                <c:ptCount val="3"/>
                <c:pt idx="0">
                  <c:v>Fl-bg</c:v>
                </c:pt>
                <c:pt idx="1">
                  <c:v>Fl-fg</c:v>
                </c:pt>
                <c:pt idx="2">
                  <c:v>Fl-all</c:v>
                </c:pt>
              </c:strCache>
            </c:strRef>
          </c:cat>
          <c:val>
            <c:numRef>
              <c:f>Sheet1!$H$12:$J$12</c:f>
              <c:numCache>
                <c:formatCode>General</c:formatCode>
                <c:ptCount val="3"/>
                <c:pt idx="0">
                  <c:v>11.73</c:v>
                </c:pt>
                <c:pt idx="1">
                  <c:v>27.73</c:v>
                </c:pt>
                <c:pt idx="2">
                  <c:v>14.39</c:v>
                </c:pt>
              </c:numCache>
            </c:numRef>
          </c:val>
        </c:ser>
        <c:ser>
          <c:idx val="1"/>
          <c:order val="1"/>
          <c:tx>
            <c:strRef>
              <c:f>Sheet1!$G$13</c:f>
              <c:strCache>
                <c:ptCount val="1"/>
                <c:pt idx="0">
                  <c:v>CSF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Sheet1!$H$11:$J$11</c:f>
              <c:strCache>
                <c:ptCount val="3"/>
                <c:pt idx="0">
                  <c:v>Fl-bg</c:v>
                </c:pt>
                <c:pt idx="1">
                  <c:v>Fl-fg</c:v>
                </c:pt>
                <c:pt idx="2">
                  <c:v>Fl-all</c:v>
                </c:pt>
              </c:strCache>
            </c:strRef>
          </c:cat>
          <c:val>
            <c:numRef>
              <c:f>Sheet1!$H$13:$J$13</c:f>
              <c:numCache>
                <c:formatCode>General</c:formatCode>
                <c:ptCount val="3"/>
                <c:pt idx="0">
                  <c:v>10.4</c:v>
                </c:pt>
                <c:pt idx="1">
                  <c:v>30.33</c:v>
                </c:pt>
                <c:pt idx="2">
                  <c:v>13.71</c:v>
                </c:pt>
              </c:numCache>
            </c:numRef>
          </c:val>
        </c:ser>
        <c:ser>
          <c:idx val="2"/>
          <c:order val="2"/>
          <c:tx>
            <c:strRef>
              <c:f>Sheet1!$G$14</c:f>
              <c:strCache>
                <c:ptCount val="1"/>
                <c:pt idx="0">
                  <c:v>OSF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Sheet1!$H$11:$J$11</c:f>
              <c:strCache>
                <c:ptCount val="3"/>
                <c:pt idx="0">
                  <c:v>Fl-bg</c:v>
                </c:pt>
                <c:pt idx="1">
                  <c:v>Fl-fg</c:v>
                </c:pt>
                <c:pt idx="2">
                  <c:v>Fl-all</c:v>
                </c:pt>
              </c:strCache>
            </c:strRef>
          </c:cat>
          <c:val>
            <c:numRef>
              <c:f>Sheet1!$H$14:$J$14</c:f>
              <c:numCache>
                <c:formatCode>General</c:formatCode>
                <c:ptCount val="3"/>
                <c:pt idx="0">
                  <c:v>5.619999999999997</c:v>
                </c:pt>
                <c:pt idx="1">
                  <c:v>22.17</c:v>
                </c:pt>
                <c:pt idx="2">
                  <c:v>8.37</c:v>
                </c:pt>
              </c:numCache>
            </c:numRef>
          </c:val>
        </c:ser>
        <c:ser>
          <c:idx val="3"/>
          <c:order val="3"/>
          <c:tx>
            <c:strRef>
              <c:f>Sheet1!$G$15</c:f>
              <c:strCache>
                <c:ptCount val="1"/>
                <c:pt idx="0">
                  <c:v>SSF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Sheet1!$H$11:$J$11</c:f>
              <c:strCache>
                <c:ptCount val="3"/>
                <c:pt idx="0">
                  <c:v>Fl-bg</c:v>
                </c:pt>
                <c:pt idx="1">
                  <c:v>Fl-fg</c:v>
                </c:pt>
                <c:pt idx="2">
                  <c:v>Fl-all</c:v>
                </c:pt>
              </c:strCache>
            </c:strRef>
          </c:cat>
          <c:val>
            <c:numRef>
              <c:f>Sheet1!$H$15:$J$15</c:f>
              <c:numCache>
                <c:formatCode>General</c:formatCode>
                <c:ptCount val="3"/>
                <c:pt idx="0">
                  <c:v>5.63</c:v>
                </c:pt>
                <c:pt idx="1">
                  <c:v>14.71</c:v>
                </c:pt>
                <c:pt idx="2">
                  <c:v>7.14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-1149377680"/>
        <c:axId val="-1149375360"/>
      </c:barChart>
      <c:catAx>
        <c:axId val="-1149377680"/>
        <c:scaling>
          <c:orientation val="minMax"/>
        </c:scaling>
        <c:delete val="0"/>
        <c:axPos val="b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49375360"/>
        <c:crosses val="autoZero"/>
        <c:auto val="1"/>
        <c:lblAlgn val="ctr"/>
        <c:lblOffset val="100"/>
        <c:noMultiLvlLbl val="0"/>
      </c:catAx>
      <c:valAx>
        <c:axId val="-114937536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49377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SSF vs ISF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Sheet1!$A$35</c:f>
              <c:strCache>
                <c:ptCount val="1"/>
                <c:pt idx="0">
                  <c:v>SSF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Sheet1!$B$34:$E$34</c:f>
              <c:strCache>
                <c:ptCount val="4"/>
                <c:pt idx="0">
                  <c:v>D1-bg</c:v>
                </c:pt>
                <c:pt idx="1">
                  <c:v>D1-fg</c:v>
                </c:pt>
                <c:pt idx="2">
                  <c:v>FL-bg</c:v>
                </c:pt>
                <c:pt idx="3">
                  <c:v>FL-fg</c:v>
                </c:pt>
              </c:strCache>
            </c:strRef>
          </c:cat>
          <c:val>
            <c:numRef>
              <c:f>Sheet1!$B$35:$E$35</c:f>
              <c:numCache>
                <c:formatCode>General</c:formatCode>
                <c:ptCount val="4"/>
                <c:pt idx="0">
                  <c:v>3.55</c:v>
                </c:pt>
                <c:pt idx="1">
                  <c:v>8.75</c:v>
                </c:pt>
                <c:pt idx="2">
                  <c:v>5.63</c:v>
                </c:pt>
                <c:pt idx="3">
                  <c:v>14.71</c:v>
                </c:pt>
              </c:numCache>
            </c:numRef>
          </c:val>
        </c:ser>
        <c:ser>
          <c:idx val="1"/>
          <c:order val="1"/>
          <c:tx>
            <c:strRef>
              <c:f>Sheet1!$A$36</c:f>
              <c:strCache>
                <c:ptCount val="1"/>
                <c:pt idx="0">
                  <c:v>ISF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Sheet1!$B$34:$E$34</c:f>
              <c:strCache>
                <c:ptCount val="4"/>
                <c:pt idx="0">
                  <c:v>D1-bg</c:v>
                </c:pt>
                <c:pt idx="1">
                  <c:v>D1-fg</c:v>
                </c:pt>
                <c:pt idx="2">
                  <c:v>FL-bg</c:v>
                </c:pt>
                <c:pt idx="3">
                  <c:v>FL-fg</c:v>
                </c:pt>
              </c:strCache>
            </c:strRef>
          </c:cat>
          <c:val>
            <c:numRef>
              <c:f>Sheet1!$B$36:$E$36</c:f>
              <c:numCache>
                <c:formatCode>General</c:formatCode>
                <c:ptCount val="4"/>
                <c:pt idx="0">
                  <c:v>4.12</c:v>
                </c:pt>
                <c:pt idx="1">
                  <c:v>6.17</c:v>
                </c:pt>
                <c:pt idx="2">
                  <c:v>5.4</c:v>
                </c:pt>
                <c:pt idx="3">
                  <c:v>10.29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-1149406560"/>
        <c:axId val="-1005783200"/>
      </c:barChart>
      <c:catAx>
        <c:axId val="-114940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05783200"/>
        <c:crosses val="autoZero"/>
        <c:auto val="1"/>
        <c:lblAlgn val="ctr"/>
        <c:lblOffset val="100"/>
        <c:noMultiLvlLbl val="0"/>
      </c:catAx>
      <c:valAx>
        <c:axId val="-1005783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49406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Sheet1!$B$58</c:f>
              <c:strCache>
                <c:ptCount val="1"/>
                <c:pt idx="0">
                  <c:v>Seg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Sheet1!$A$59:$A$63</c:f>
              <c:strCache>
                <c:ptCount val="5"/>
                <c:pt idx="0">
                  <c:v>Iter 0</c:v>
                </c:pt>
                <c:pt idx="1">
                  <c:v>Iter 1</c:v>
                </c:pt>
                <c:pt idx="2">
                  <c:v>Iter 2</c:v>
                </c:pt>
                <c:pt idx="3">
                  <c:v>Iter 3</c:v>
                </c:pt>
                <c:pt idx="4">
                  <c:v>GT Seg</c:v>
                </c:pt>
              </c:strCache>
            </c:strRef>
          </c:cat>
          <c:val>
            <c:numRef>
              <c:f>Sheet1!$B$59:$B$63</c:f>
              <c:numCache>
                <c:formatCode>General</c:formatCode>
                <c:ptCount val="5"/>
                <c:pt idx="0">
                  <c:v>10.1</c:v>
                </c:pt>
                <c:pt idx="1">
                  <c:v>9.79</c:v>
                </c:pt>
                <c:pt idx="2">
                  <c:v>8.41</c:v>
                </c:pt>
                <c:pt idx="3">
                  <c:v>8.4</c:v>
                </c:pt>
                <c:pt idx="4">
                  <c:v>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Sheet1!$C$58</c:f>
              <c:strCache>
                <c:ptCount val="1"/>
                <c:pt idx="0">
                  <c:v>D1-fg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Sheet1!$A$59:$A$63</c:f>
              <c:strCache>
                <c:ptCount val="5"/>
                <c:pt idx="0">
                  <c:v>Iter 0</c:v>
                </c:pt>
                <c:pt idx="1">
                  <c:v>Iter 1</c:v>
                </c:pt>
                <c:pt idx="2">
                  <c:v>Iter 2</c:v>
                </c:pt>
                <c:pt idx="3">
                  <c:v>Iter 3</c:v>
                </c:pt>
                <c:pt idx="4">
                  <c:v>GT Seg</c:v>
                </c:pt>
              </c:strCache>
            </c:strRef>
          </c:cat>
          <c:val>
            <c:numRef>
              <c:f>Sheet1!$C$59:$C$63</c:f>
              <c:numCache>
                <c:formatCode>General</c:formatCode>
                <c:ptCount val="5"/>
                <c:pt idx="0">
                  <c:v>5.0</c:v>
                </c:pt>
                <c:pt idx="1">
                  <c:v>3.69</c:v>
                </c:pt>
                <c:pt idx="2">
                  <c:v>3.5</c:v>
                </c:pt>
                <c:pt idx="3">
                  <c:v>3.49</c:v>
                </c:pt>
                <c:pt idx="4">
                  <c:v>2.19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Sheet1!$D$58</c:f>
              <c:strCache>
                <c:ptCount val="1"/>
                <c:pt idx="0">
                  <c:v>Fl-fg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Sheet1!$A$59:$A$63</c:f>
              <c:strCache>
                <c:ptCount val="5"/>
                <c:pt idx="0">
                  <c:v>Iter 0</c:v>
                </c:pt>
                <c:pt idx="1">
                  <c:v>Iter 1</c:v>
                </c:pt>
                <c:pt idx="2">
                  <c:v>Iter 2</c:v>
                </c:pt>
                <c:pt idx="3">
                  <c:v>Iter 3</c:v>
                </c:pt>
                <c:pt idx="4">
                  <c:v>GT Seg</c:v>
                </c:pt>
              </c:strCache>
            </c:strRef>
          </c:cat>
          <c:val>
            <c:numRef>
              <c:f>Sheet1!$D$59:$D$63</c:f>
              <c:numCache>
                <c:formatCode>General</c:formatCode>
                <c:ptCount val="5"/>
                <c:pt idx="0">
                  <c:v>8.54</c:v>
                </c:pt>
                <c:pt idx="1">
                  <c:v>8.38</c:v>
                </c:pt>
                <c:pt idx="2">
                  <c:v>8.2</c:v>
                </c:pt>
                <c:pt idx="3">
                  <c:v>8.2</c:v>
                </c:pt>
                <c:pt idx="4">
                  <c:v>7.609999999999999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152358576"/>
        <c:axId val="-1152356528"/>
      </c:lineChart>
      <c:catAx>
        <c:axId val="-1152358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52356528"/>
        <c:crosses val="autoZero"/>
        <c:auto val="1"/>
        <c:lblAlgn val="ctr"/>
        <c:lblOffset val="100"/>
        <c:noMultiLvlLbl val="0"/>
      </c:catAx>
      <c:valAx>
        <c:axId val="-115235652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52358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5A889-AE34-5A4F-BCD9-49BBD75AB211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8372D-B5AE-F247-A287-EF5C39AE5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08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0B55A-6550-DA4D-9B19-8C64D3645A84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C8F1A-2C03-EC48-84B0-817DAB9DA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61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29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7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47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93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08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34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17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“Standard</a:t>
            </a:r>
            <a:r>
              <a:rPr lang="en-US" baseline="0" dirty="0" smtClean="0"/>
              <a:t> formulation” instead of “classical” “traditional”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29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Re-arrange</a:t>
            </a:r>
            <a:r>
              <a:rPr lang="en-US" baseline="0" dirty="0" smtClean="0"/>
              <a:t> order.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81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03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3d point cloud.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91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Color bar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59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</a:t>
            </a:r>
            <a:r>
              <a:rPr lang="en-US" dirty="0" err="1" smtClean="0"/>
              <a:t>labelings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explainations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95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“published” instead of “existing”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67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D60C-FA55-1743-9A39-FDC88125DC99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87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AD92-FF39-6643-AA0F-34F30E786510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BD98-A0CB-4A4F-A158-04A940A4BA70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9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198A-AA33-E046-B0F9-30078CC9492E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8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2C51-A860-4C43-B610-812BA0B5475B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49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18056-4E7E-CA4B-8B86-BABC1703EB32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96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B4F4-2427-8342-AA00-E7DCFFC6C3E6}" type="datetime1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47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2AE5-ACA5-BC47-A014-41A6BBAA0D3E}" type="datetime1">
              <a:rPr lang="en-US" smtClean="0"/>
              <a:t>10/11/17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60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7DCCC-1634-BE42-AE46-F0689D3EA82A}" type="datetime1">
              <a:rPr lang="en-US" smtClean="0"/>
              <a:t>10/11/17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19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44D3-06AD-CB40-BAB5-FE68C3037833}" type="datetime1">
              <a:rPr lang="en-US" smtClean="0"/>
              <a:t>10/11/17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25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1513-0023-B643-8884-95C9FE054BB0}" type="datetime1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2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71DC3-1C80-9C46-93D0-D06E4F33C545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49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1D076-7015-294D-AB0F-82962E4E5245}" type="datetime1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9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981F-82AA-3443-B9E1-E56714AB849C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7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20B4-0F19-6949-A67A-4E1C496A2B7A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99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0_Title Slide -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whitgrove\AppData\Local\Microsoft\Windows\Temporary Internet Files\Content.Outlook\1MN9SHNZ\PPT_Background_02_v006 (2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34041" y="1040214"/>
            <a:ext cx="7841136" cy="30008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FontTx/>
              <a:buNone/>
              <a:defRPr sz="1500" b="0">
                <a:solidFill>
                  <a:schemeClr val="tx2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05" name="Title 304"/>
          <p:cNvSpPr>
            <a:spLocks noGrp="1"/>
          </p:cNvSpPr>
          <p:nvPr>
            <p:ph type="title" hasCustomPrompt="1"/>
          </p:nvPr>
        </p:nvSpPr>
        <p:spPr>
          <a:xfrm>
            <a:off x="401385" y="250371"/>
            <a:ext cx="7841134" cy="819046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3833" b="0" cap="none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90" y="1594176"/>
            <a:ext cx="1503723" cy="278553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527939"/>
            <a:ext cx="8313420" cy="5155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625" y="1752530"/>
            <a:ext cx="8290560" cy="3099104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67">
                <a:solidFill>
                  <a:schemeClr val="bg1"/>
                </a:solidFill>
              </a:defRPr>
            </a:lvl1pPr>
            <a:lvl2pPr marL="476231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2pPr>
            <a:lvl3pPr marL="907485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bg1"/>
                </a:solidFill>
              </a:defRPr>
            </a:lvl3pPr>
            <a:lvl4pPr marL="1478962" indent="-190492"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</a:defRPr>
            </a:lvl4pPr>
            <a:lvl5pPr marL="1764700" indent="-190492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5290" y="986111"/>
            <a:ext cx="8313420" cy="437886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 with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527939"/>
            <a:ext cx="8313420" cy="5155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625" y="1752530"/>
            <a:ext cx="8290560" cy="3099104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67">
                <a:solidFill>
                  <a:schemeClr val="bg1"/>
                </a:solidFill>
              </a:defRPr>
            </a:lvl1pPr>
            <a:lvl2pPr marL="476231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2pPr>
            <a:lvl3pPr marL="907485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bg1"/>
                </a:solidFill>
              </a:defRPr>
            </a:lvl3pPr>
            <a:lvl4pPr marL="1478962" indent="-190492"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</a:defRPr>
            </a:lvl4pPr>
            <a:lvl5pPr marL="1764700" indent="-190492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5290" y="986111"/>
            <a:ext cx="8313420" cy="437886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874774" y="4818098"/>
            <a:ext cx="2302388" cy="20678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r" defTabSz="38098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1" i="0" kern="0" dirty="0" smtClean="0">
                <a:solidFill>
                  <a:schemeClr val="bg1"/>
                </a:solidFill>
                <a:latin typeface="Trebuchet MS"/>
              </a:rPr>
              <a:t>NVIDIA CONFIDENTIAL. DO NOT DISTRIBUTE.</a:t>
            </a:r>
            <a:endParaRPr lang="en-US" sz="667" b="1" i="0" kern="0" dirty="0">
              <a:solidFill>
                <a:schemeClr val="bg1"/>
              </a:solidFill>
              <a:latin typeface="Trebuchet MS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527939"/>
            <a:ext cx="8313420" cy="5155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752529"/>
            <a:ext cx="8290560" cy="3078132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67">
                <a:solidFill>
                  <a:schemeClr val="bg1"/>
                </a:solidFill>
              </a:defRPr>
            </a:lvl1pPr>
            <a:lvl2pPr marL="476231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2pPr>
            <a:lvl3pPr marL="907485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3pPr>
            <a:lvl4pPr marL="1478962" indent="-190492"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</a:defRPr>
            </a:lvl4pPr>
            <a:lvl5pPr marL="1764700" indent="-190492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5290" y="986111"/>
            <a:ext cx="8313420" cy="437886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120135"/>
            <a:ext cx="4935098" cy="92333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752529"/>
            <a:ext cx="4921528" cy="3078132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67">
                <a:solidFill>
                  <a:schemeClr val="bg1"/>
                </a:solidFill>
              </a:defRPr>
            </a:lvl1pPr>
            <a:lvl2pPr marL="476231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2pPr>
            <a:lvl3pPr marL="907485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3pPr>
            <a:lvl4pPr marL="1478962" indent="-190492"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</a:defRPr>
            </a:lvl4pPr>
            <a:lvl5pPr marL="1764700" indent="-190492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5290" y="986111"/>
            <a:ext cx="4935098" cy="437886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527939"/>
            <a:ext cx="8313420" cy="5155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2317835"/>
            <a:ext cx="8313420" cy="507831"/>
          </a:xfrm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4945-69BB-F945-AFA0-C938851603D8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96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522210"/>
            <a:ext cx="8313420" cy="5155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290" y="1759718"/>
            <a:ext cx="4120886" cy="3077934"/>
          </a:xfrm>
        </p:spPr>
        <p:txBody>
          <a:bodyPr/>
          <a:lstStyle>
            <a:lvl1pPr marL="193138" indent="-193138">
              <a:buSzPct val="100000"/>
              <a:buFontTx/>
              <a:buBlip>
                <a:blip r:embed="rId2"/>
              </a:buBlip>
              <a:defRPr sz="2000" b="0">
                <a:solidFill>
                  <a:schemeClr val="bg1"/>
                </a:solidFill>
              </a:defRPr>
            </a:lvl1pPr>
            <a:lvl2pPr marL="669369" indent="-193138">
              <a:buSzPct val="100000"/>
              <a:buFontTx/>
              <a:buBlip>
                <a:blip r:embed="rId2"/>
              </a:buBlip>
              <a:defRPr sz="1667" b="0">
                <a:solidFill>
                  <a:schemeClr val="bg1"/>
                </a:solidFill>
              </a:defRPr>
            </a:lvl2pPr>
            <a:lvl3pPr marL="1046386" indent="-138901">
              <a:buSzPct val="100000"/>
              <a:buFontTx/>
              <a:buBlip>
                <a:blip r:embed="rId2"/>
              </a:buBlip>
              <a:defRPr sz="1500" b="0">
                <a:solidFill>
                  <a:schemeClr val="bg1"/>
                </a:solidFill>
              </a:defRPr>
            </a:lvl3pPr>
            <a:lvl4pPr marL="1478962" indent="-190492"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4pPr>
            <a:lvl5pPr marL="1764700" indent="-190492"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7825" y="1759718"/>
            <a:ext cx="4120885" cy="3077934"/>
          </a:xfrm>
        </p:spPr>
        <p:txBody>
          <a:bodyPr/>
          <a:lstStyle>
            <a:lvl1pPr marL="193138" indent="-193138">
              <a:buSzPct val="100000"/>
              <a:buFontTx/>
              <a:buBlip>
                <a:blip r:embed="rId2"/>
              </a:buBlip>
              <a:defRPr sz="2000" b="0">
                <a:solidFill>
                  <a:schemeClr val="bg1"/>
                </a:solidFill>
              </a:defRPr>
            </a:lvl1pPr>
            <a:lvl2pPr marL="669369" indent="-193138">
              <a:buSzPct val="100000"/>
              <a:buFontTx/>
              <a:buBlip>
                <a:blip r:embed="rId2"/>
              </a:buBlip>
              <a:defRPr sz="1667" b="0">
                <a:solidFill>
                  <a:schemeClr val="bg1"/>
                </a:solidFill>
              </a:defRPr>
            </a:lvl2pPr>
            <a:lvl3pPr marL="1046386" indent="-138901">
              <a:buSzPct val="100000"/>
              <a:buFontTx/>
              <a:buBlip>
                <a:blip r:embed="rId2"/>
              </a:buBlip>
              <a:defRPr sz="1500" b="0">
                <a:solidFill>
                  <a:schemeClr val="bg1"/>
                </a:solidFill>
              </a:defRPr>
            </a:lvl3pPr>
            <a:lvl4pPr marL="1478962" indent="-190492"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4pPr>
            <a:lvl5pPr marL="1764700" indent="-190492"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5290" y="983807"/>
            <a:ext cx="8313420" cy="437886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581" y="4445073"/>
            <a:ext cx="6554838" cy="323230"/>
          </a:xfrm>
        </p:spPr>
        <p:txBody>
          <a:bodyPr anchor="b"/>
          <a:lstStyle>
            <a:lvl1pPr algn="l"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26" y="4285105"/>
            <a:ext cx="6288548" cy="8673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M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4300169"/>
            <a:ext cx="8313420" cy="461729"/>
          </a:xfrm>
        </p:spPr>
        <p:txBody>
          <a:bodyPr anchor="ctr"/>
          <a:lstStyle>
            <a:lvl1pPr algn="l"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and 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B9FF9CE1-1F81-CD43-BB35-AD745F957DEB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941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B96A7F74-DBEE-0F4A-9A92-91C2DE1464EA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73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0_Title Slide -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whitgrove\AppData\Local\Microsoft\Windows\Temporary Internet Files\Content.Outlook\1MN9SHNZ\PPT_Background_02_v006 (2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34041" y="1040214"/>
            <a:ext cx="7841136" cy="30008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FontTx/>
              <a:buNone/>
              <a:defRPr sz="1500" b="0">
                <a:solidFill>
                  <a:schemeClr val="tx2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05" name="Title 304"/>
          <p:cNvSpPr>
            <a:spLocks noGrp="1"/>
          </p:cNvSpPr>
          <p:nvPr>
            <p:ph type="title" hasCustomPrompt="1"/>
          </p:nvPr>
        </p:nvSpPr>
        <p:spPr>
          <a:xfrm>
            <a:off x="401385" y="250371"/>
            <a:ext cx="7841134" cy="819046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3833" b="0" cap="none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90" y="1594176"/>
            <a:ext cx="1503723" cy="278553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527939"/>
            <a:ext cx="8313420" cy="5155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625" y="1752530"/>
            <a:ext cx="8290560" cy="3099104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67">
                <a:solidFill>
                  <a:schemeClr val="bg1"/>
                </a:solidFill>
              </a:defRPr>
            </a:lvl1pPr>
            <a:lvl2pPr marL="476231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2pPr>
            <a:lvl3pPr marL="907485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bg1"/>
                </a:solidFill>
              </a:defRPr>
            </a:lvl3pPr>
            <a:lvl4pPr marL="1478962" indent="-190492"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</a:defRPr>
            </a:lvl4pPr>
            <a:lvl5pPr marL="1764700" indent="-190492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5290" y="986111"/>
            <a:ext cx="8313420" cy="437886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 with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527939"/>
            <a:ext cx="8313420" cy="5155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625" y="1752530"/>
            <a:ext cx="8290560" cy="3099104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67">
                <a:solidFill>
                  <a:schemeClr val="bg1"/>
                </a:solidFill>
              </a:defRPr>
            </a:lvl1pPr>
            <a:lvl2pPr marL="476231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2pPr>
            <a:lvl3pPr marL="907485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bg1"/>
                </a:solidFill>
              </a:defRPr>
            </a:lvl3pPr>
            <a:lvl4pPr marL="1478962" indent="-190492"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</a:defRPr>
            </a:lvl4pPr>
            <a:lvl5pPr marL="1764700" indent="-190492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5290" y="986111"/>
            <a:ext cx="8313420" cy="437886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874774" y="4818098"/>
            <a:ext cx="2302388" cy="20678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r" defTabSz="38098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1" i="0" kern="0" dirty="0" smtClean="0">
                <a:solidFill>
                  <a:schemeClr val="bg1"/>
                </a:solidFill>
                <a:latin typeface="Trebuchet MS"/>
              </a:rPr>
              <a:t>NVIDIA CONFIDENTIAL. DO NOT DISTRIBUTE.</a:t>
            </a:r>
            <a:endParaRPr lang="en-US" sz="667" b="1" i="0" kern="0" dirty="0">
              <a:solidFill>
                <a:schemeClr val="bg1"/>
              </a:solidFill>
              <a:latin typeface="Trebuchet MS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B49A-19E2-484E-AB80-99EB4A27724D}" type="datetime1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47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527939"/>
            <a:ext cx="8313420" cy="5155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752529"/>
            <a:ext cx="8290560" cy="3078132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67">
                <a:solidFill>
                  <a:schemeClr val="bg1"/>
                </a:solidFill>
              </a:defRPr>
            </a:lvl1pPr>
            <a:lvl2pPr marL="476231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2pPr>
            <a:lvl3pPr marL="907485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3pPr>
            <a:lvl4pPr marL="1478962" indent="-190492"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</a:defRPr>
            </a:lvl4pPr>
            <a:lvl5pPr marL="1764700" indent="-190492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5290" y="986111"/>
            <a:ext cx="8313420" cy="437886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120135"/>
            <a:ext cx="4935098" cy="92333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752529"/>
            <a:ext cx="4921528" cy="3078132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67">
                <a:solidFill>
                  <a:schemeClr val="bg1"/>
                </a:solidFill>
              </a:defRPr>
            </a:lvl1pPr>
            <a:lvl2pPr marL="476231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2pPr>
            <a:lvl3pPr marL="907485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3pPr>
            <a:lvl4pPr marL="1478962" indent="-190492"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</a:defRPr>
            </a:lvl4pPr>
            <a:lvl5pPr marL="1764700" indent="-190492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5290" y="986111"/>
            <a:ext cx="4935098" cy="437886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527939"/>
            <a:ext cx="8313420" cy="5155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2317835"/>
            <a:ext cx="8313420" cy="507831"/>
          </a:xfrm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522210"/>
            <a:ext cx="8313420" cy="5155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290" y="1759718"/>
            <a:ext cx="4120886" cy="3077934"/>
          </a:xfrm>
        </p:spPr>
        <p:txBody>
          <a:bodyPr/>
          <a:lstStyle>
            <a:lvl1pPr marL="193138" indent="-193138">
              <a:buSzPct val="100000"/>
              <a:buFontTx/>
              <a:buBlip>
                <a:blip r:embed="rId2"/>
              </a:buBlip>
              <a:defRPr sz="2000" b="0">
                <a:solidFill>
                  <a:schemeClr val="bg1"/>
                </a:solidFill>
              </a:defRPr>
            </a:lvl1pPr>
            <a:lvl2pPr marL="669369" indent="-193138">
              <a:buSzPct val="100000"/>
              <a:buFontTx/>
              <a:buBlip>
                <a:blip r:embed="rId2"/>
              </a:buBlip>
              <a:defRPr sz="1667" b="0">
                <a:solidFill>
                  <a:schemeClr val="bg1"/>
                </a:solidFill>
              </a:defRPr>
            </a:lvl2pPr>
            <a:lvl3pPr marL="1046386" indent="-138901">
              <a:buSzPct val="100000"/>
              <a:buFontTx/>
              <a:buBlip>
                <a:blip r:embed="rId2"/>
              </a:buBlip>
              <a:defRPr sz="1500" b="0">
                <a:solidFill>
                  <a:schemeClr val="bg1"/>
                </a:solidFill>
              </a:defRPr>
            </a:lvl3pPr>
            <a:lvl4pPr marL="1478962" indent="-190492"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4pPr>
            <a:lvl5pPr marL="1764700" indent="-190492"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7825" y="1759718"/>
            <a:ext cx="4120885" cy="3077934"/>
          </a:xfrm>
        </p:spPr>
        <p:txBody>
          <a:bodyPr/>
          <a:lstStyle>
            <a:lvl1pPr marL="193138" indent="-193138">
              <a:buSzPct val="100000"/>
              <a:buFontTx/>
              <a:buBlip>
                <a:blip r:embed="rId2"/>
              </a:buBlip>
              <a:defRPr sz="2000" b="0">
                <a:solidFill>
                  <a:schemeClr val="bg1"/>
                </a:solidFill>
              </a:defRPr>
            </a:lvl1pPr>
            <a:lvl2pPr marL="669369" indent="-193138">
              <a:buSzPct val="100000"/>
              <a:buFontTx/>
              <a:buBlip>
                <a:blip r:embed="rId2"/>
              </a:buBlip>
              <a:defRPr sz="1667" b="0">
                <a:solidFill>
                  <a:schemeClr val="bg1"/>
                </a:solidFill>
              </a:defRPr>
            </a:lvl2pPr>
            <a:lvl3pPr marL="1046386" indent="-138901">
              <a:buSzPct val="100000"/>
              <a:buFontTx/>
              <a:buBlip>
                <a:blip r:embed="rId2"/>
              </a:buBlip>
              <a:defRPr sz="1500" b="0">
                <a:solidFill>
                  <a:schemeClr val="bg1"/>
                </a:solidFill>
              </a:defRPr>
            </a:lvl3pPr>
            <a:lvl4pPr marL="1478962" indent="-190492"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4pPr>
            <a:lvl5pPr marL="1764700" indent="-190492"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5290" y="983807"/>
            <a:ext cx="8313420" cy="437886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581" y="4445073"/>
            <a:ext cx="6554838" cy="323230"/>
          </a:xfrm>
        </p:spPr>
        <p:txBody>
          <a:bodyPr anchor="b"/>
          <a:lstStyle>
            <a:lvl1pPr algn="l"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26" y="4285105"/>
            <a:ext cx="6288548" cy="8673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M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4300169"/>
            <a:ext cx="8313420" cy="461729"/>
          </a:xfrm>
        </p:spPr>
        <p:txBody>
          <a:bodyPr anchor="ctr"/>
          <a:lstStyle>
            <a:lvl1pPr algn="l"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and 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EA26219-DF4A-F842-92B2-C0C6B69C1F45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4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6FC72-9800-E340-98F7-39DD2109BA34}" type="datetime1">
              <a:rPr lang="en-US" smtClean="0"/>
              <a:t>10/11/17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60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0E3B77C-2292-1441-B661-8A020940D1CC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94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0_Title Slide -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whitgrove\AppData\Local\Microsoft\Windows\Temporary Internet Files\Content.Outlook\1MN9SHNZ\PPT_Background_02_v006 (2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34041" y="1040214"/>
            <a:ext cx="7841136" cy="30008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FontTx/>
              <a:buNone/>
              <a:defRPr sz="1500" b="0">
                <a:solidFill>
                  <a:schemeClr val="tx2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05" name="Title 304"/>
          <p:cNvSpPr>
            <a:spLocks noGrp="1"/>
          </p:cNvSpPr>
          <p:nvPr>
            <p:ph type="title" hasCustomPrompt="1"/>
          </p:nvPr>
        </p:nvSpPr>
        <p:spPr>
          <a:xfrm>
            <a:off x="401385" y="250371"/>
            <a:ext cx="7841134" cy="819046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3833" b="0" cap="none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90" y="1594176"/>
            <a:ext cx="1503723" cy="278553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527939"/>
            <a:ext cx="8313420" cy="5155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625" y="1752530"/>
            <a:ext cx="8290560" cy="3099104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67">
                <a:solidFill>
                  <a:schemeClr val="bg1"/>
                </a:solidFill>
              </a:defRPr>
            </a:lvl1pPr>
            <a:lvl2pPr marL="476231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2pPr>
            <a:lvl3pPr marL="907485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bg1"/>
                </a:solidFill>
              </a:defRPr>
            </a:lvl3pPr>
            <a:lvl4pPr marL="1478962" indent="-190492"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</a:defRPr>
            </a:lvl4pPr>
            <a:lvl5pPr marL="1764700" indent="-190492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5290" y="986111"/>
            <a:ext cx="8313420" cy="437886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 with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527939"/>
            <a:ext cx="8313420" cy="5155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625" y="1752530"/>
            <a:ext cx="8290560" cy="3099104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67">
                <a:solidFill>
                  <a:schemeClr val="bg1"/>
                </a:solidFill>
              </a:defRPr>
            </a:lvl1pPr>
            <a:lvl2pPr marL="476231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2pPr>
            <a:lvl3pPr marL="907485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bg1"/>
                </a:solidFill>
              </a:defRPr>
            </a:lvl3pPr>
            <a:lvl4pPr marL="1478962" indent="-190492"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</a:defRPr>
            </a:lvl4pPr>
            <a:lvl5pPr marL="1764700" indent="-190492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5290" y="986111"/>
            <a:ext cx="8313420" cy="437886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874774" y="4818098"/>
            <a:ext cx="2302388" cy="20678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r" defTabSz="38098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1" i="0" kern="0" dirty="0" smtClean="0">
                <a:solidFill>
                  <a:schemeClr val="bg1"/>
                </a:solidFill>
                <a:latin typeface="Trebuchet MS"/>
              </a:rPr>
              <a:t>NVIDIA CONFIDENTIAL. DO NOT DISTRIBUTE.</a:t>
            </a:r>
            <a:endParaRPr lang="en-US" sz="667" b="1" i="0" kern="0" dirty="0">
              <a:solidFill>
                <a:schemeClr val="bg1"/>
              </a:solidFill>
              <a:latin typeface="Trebuchet MS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527939"/>
            <a:ext cx="8313420" cy="5155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752529"/>
            <a:ext cx="8290560" cy="3078132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67">
                <a:solidFill>
                  <a:schemeClr val="bg1"/>
                </a:solidFill>
              </a:defRPr>
            </a:lvl1pPr>
            <a:lvl2pPr marL="476231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2pPr>
            <a:lvl3pPr marL="907485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3pPr>
            <a:lvl4pPr marL="1478962" indent="-190492"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</a:defRPr>
            </a:lvl4pPr>
            <a:lvl5pPr marL="1764700" indent="-190492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5290" y="986111"/>
            <a:ext cx="8313420" cy="437886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120135"/>
            <a:ext cx="4935098" cy="92333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752529"/>
            <a:ext cx="4921528" cy="3078132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67">
                <a:solidFill>
                  <a:schemeClr val="bg1"/>
                </a:solidFill>
              </a:defRPr>
            </a:lvl1pPr>
            <a:lvl2pPr marL="476231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2pPr>
            <a:lvl3pPr marL="907485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3pPr>
            <a:lvl4pPr marL="1478962" indent="-190492"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</a:defRPr>
            </a:lvl4pPr>
            <a:lvl5pPr marL="1764700" indent="-190492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5290" y="986111"/>
            <a:ext cx="4935098" cy="437886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527939"/>
            <a:ext cx="8313420" cy="5155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2317835"/>
            <a:ext cx="8313420" cy="507831"/>
          </a:xfrm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522210"/>
            <a:ext cx="8313420" cy="5155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290" y="1759718"/>
            <a:ext cx="4120886" cy="3077934"/>
          </a:xfrm>
        </p:spPr>
        <p:txBody>
          <a:bodyPr/>
          <a:lstStyle>
            <a:lvl1pPr marL="193138" indent="-193138">
              <a:buSzPct val="100000"/>
              <a:buFontTx/>
              <a:buBlip>
                <a:blip r:embed="rId2"/>
              </a:buBlip>
              <a:defRPr sz="2000" b="0">
                <a:solidFill>
                  <a:schemeClr val="bg1"/>
                </a:solidFill>
              </a:defRPr>
            </a:lvl1pPr>
            <a:lvl2pPr marL="669369" indent="-193138">
              <a:buSzPct val="100000"/>
              <a:buFontTx/>
              <a:buBlip>
                <a:blip r:embed="rId2"/>
              </a:buBlip>
              <a:defRPr sz="1667" b="0">
                <a:solidFill>
                  <a:schemeClr val="bg1"/>
                </a:solidFill>
              </a:defRPr>
            </a:lvl2pPr>
            <a:lvl3pPr marL="1046386" indent="-138901">
              <a:buSzPct val="100000"/>
              <a:buFontTx/>
              <a:buBlip>
                <a:blip r:embed="rId2"/>
              </a:buBlip>
              <a:defRPr sz="1500" b="0">
                <a:solidFill>
                  <a:schemeClr val="bg1"/>
                </a:solidFill>
              </a:defRPr>
            </a:lvl3pPr>
            <a:lvl4pPr marL="1478962" indent="-190492"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4pPr>
            <a:lvl5pPr marL="1764700" indent="-190492"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7825" y="1759718"/>
            <a:ext cx="4120885" cy="3077934"/>
          </a:xfrm>
        </p:spPr>
        <p:txBody>
          <a:bodyPr/>
          <a:lstStyle>
            <a:lvl1pPr marL="193138" indent="-193138">
              <a:buSzPct val="100000"/>
              <a:buFontTx/>
              <a:buBlip>
                <a:blip r:embed="rId2"/>
              </a:buBlip>
              <a:defRPr sz="2000" b="0">
                <a:solidFill>
                  <a:schemeClr val="bg1"/>
                </a:solidFill>
              </a:defRPr>
            </a:lvl1pPr>
            <a:lvl2pPr marL="669369" indent="-193138">
              <a:buSzPct val="100000"/>
              <a:buFontTx/>
              <a:buBlip>
                <a:blip r:embed="rId2"/>
              </a:buBlip>
              <a:defRPr sz="1667" b="0">
                <a:solidFill>
                  <a:schemeClr val="bg1"/>
                </a:solidFill>
              </a:defRPr>
            </a:lvl2pPr>
            <a:lvl3pPr marL="1046386" indent="-138901">
              <a:buSzPct val="100000"/>
              <a:buFontTx/>
              <a:buBlip>
                <a:blip r:embed="rId2"/>
              </a:buBlip>
              <a:defRPr sz="1500" b="0">
                <a:solidFill>
                  <a:schemeClr val="bg1"/>
                </a:solidFill>
              </a:defRPr>
            </a:lvl3pPr>
            <a:lvl4pPr marL="1478962" indent="-190492"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4pPr>
            <a:lvl5pPr marL="1764700" indent="-190492"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5290" y="983807"/>
            <a:ext cx="8313420" cy="437886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581" y="4445073"/>
            <a:ext cx="6554838" cy="323230"/>
          </a:xfrm>
        </p:spPr>
        <p:txBody>
          <a:bodyPr anchor="b"/>
          <a:lstStyle>
            <a:lvl1pPr algn="l"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26" y="4285105"/>
            <a:ext cx="6288548" cy="8673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58CE2-1E96-C449-A75C-254923480A82}" type="datetime1">
              <a:rPr lang="en-US" smtClean="0"/>
              <a:t>10/11/17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197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M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4300169"/>
            <a:ext cx="8313420" cy="461729"/>
          </a:xfrm>
        </p:spPr>
        <p:txBody>
          <a:bodyPr anchor="ctr"/>
          <a:lstStyle>
            <a:lvl1pPr algn="l"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and 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1FB1A70-882E-4A4B-BAF3-943CC1274EE1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005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7D54AD5-39D6-3B41-B4E6-860FDCA349F2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B45D9-065E-0C45-BAF7-266C3F11CE34}" type="datetime1">
              <a:rPr lang="en-US" smtClean="0"/>
              <a:t>10/11/17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2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430A-3024-3D46-8F73-A75366D4AF2C}" type="datetime1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2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9CB7-F10F-334C-9150-D61B78735E6E}" type="datetime1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9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4.xml"/><Relationship Id="rId15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11"/>
            <a:ext cx="9144000" cy="585216"/>
          </a:xfrm>
          <a:prstGeom prst="rect">
            <a:avLst/>
          </a:prstGeom>
          <a:solidFill>
            <a:srgbClr val="76BA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52007-73CD-6B45-B420-05DB21C64EA7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33A3F-4130-E744-B5DB-EAE55A8F0D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4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bg1"/>
          </a:solidFill>
          <a:latin typeface="Myriad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3200" kern="1200">
          <a:solidFill>
            <a:schemeClr val="tx1"/>
          </a:solidFill>
          <a:latin typeface="Myriad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Ø"/>
        <a:defRPr sz="2800" kern="1200">
          <a:solidFill>
            <a:schemeClr val="tx1"/>
          </a:solidFill>
          <a:latin typeface="Myriad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yriad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yriad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yriad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585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1AFB5-75F5-E74A-9179-8FE7475C4C6C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Cascaded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33A3F-4130-E744-B5DB-EAE55A8F0D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4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Myriad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3200" kern="1200">
          <a:solidFill>
            <a:schemeClr val="tx1"/>
          </a:solidFill>
          <a:latin typeface="Myriad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Ø"/>
        <a:defRPr sz="2800" kern="1200">
          <a:solidFill>
            <a:schemeClr val="tx1"/>
          </a:solidFill>
          <a:latin typeface="Myriad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yriad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yriad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yriad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6453" y="529222"/>
            <a:ext cx="831109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169" y="1668640"/>
            <a:ext cx="8290776" cy="32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35212" y="4859405"/>
            <a:ext cx="267523" cy="13465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r"/>
            <a:fld id="{9EF62655-870B-4C06-BC3D-C67D37BAE36D}" type="slidenum">
              <a:rPr lang="en-US" sz="708" kern="1200" smtClean="0">
                <a:solidFill>
                  <a:schemeClr val="accent4"/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pPr algn="r"/>
              <a:t>‹#›</a:t>
            </a:fld>
            <a:r>
              <a:rPr lang="en-US" sz="875" cap="none" baseline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en-US" sz="875" cap="none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461422" y="4888678"/>
            <a:ext cx="486252" cy="89818"/>
            <a:chOff x="677492" y="-1417931"/>
            <a:chExt cx="3154606" cy="582700"/>
          </a:xfrm>
        </p:grpSpPr>
        <p:sp>
          <p:nvSpPr>
            <p:cNvPr id="6" name="Freeform 5"/>
            <p:cNvSpPr>
              <a:spLocks noEditPoints="1"/>
            </p:cNvSpPr>
            <p:nvPr userDrawn="1"/>
          </p:nvSpPr>
          <p:spPr bwMode="auto">
            <a:xfrm>
              <a:off x="3761772" y="-980905"/>
              <a:ext cx="70326" cy="68652"/>
            </a:xfrm>
            <a:custGeom>
              <a:avLst/>
              <a:gdLst>
                <a:gd name="T0" fmla="*/ 36 w 87"/>
                <a:gd name="T1" fmla="*/ 37 h 83"/>
                <a:gd name="T2" fmla="*/ 36 w 87"/>
                <a:gd name="T3" fmla="*/ 26 h 83"/>
                <a:gd name="T4" fmla="*/ 43 w 87"/>
                <a:gd name="T5" fmla="*/ 26 h 83"/>
                <a:gd name="T6" fmla="*/ 52 w 87"/>
                <a:gd name="T7" fmla="*/ 31 h 83"/>
                <a:gd name="T8" fmla="*/ 45 w 87"/>
                <a:gd name="T9" fmla="*/ 37 h 83"/>
                <a:gd name="T10" fmla="*/ 36 w 87"/>
                <a:gd name="T11" fmla="*/ 37 h 83"/>
                <a:gd name="T12" fmla="*/ 36 w 87"/>
                <a:gd name="T13" fmla="*/ 45 h 83"/>
                <a:gd name="T14" fmla="*/ 41 w 87"/>
                <a:gd name="T15" fmla="*/ 45 h 83"/>
                <a:gd name="T16" fmla="*/ 52 w 87"/>
                <a:gd name="T17" fmla="*/ 63 h 83"/>
                <a:gd name="T18" fmla="*/ 63 w 87"/>
                <a:gd name="T19" fmla="*/ 63 h 83"/>
                <a:gd name="T20" fmla="*/ 52 w 87"/>
                <a:gd name="T21" fmla="*/ 44 h 83"/>
                <a:gd name="T22" fmla="*/ 63 w 87"/>
                <a:gd name="T23" fmla="*/ 32 h 83"/>
                <a:gd name="T24" fmla="*/ 44 w 87"/>
                <a:gd name="T25" fmla="*/ 19 h 83"/>
                <a:gd name="T26" fmla="*/ 26 w 87"/>
                <a:gd name="T27" fmla="*/ 19 h 83"/>
                <a:gd name="T28" fmla="*/ 26 w 87"/>
                <a:gd name="T29" fmla="*/ 63 h 83"/>
                <a:gd name="T30" fmla="*/ 36 w 87"/>
                <a:gd name="T31" fmla="*/ 63 h 83"/>
                <a:gd name="T32" fmla="*/ 36 w 87"/>
                <a:gd name="T33" fmla="*/ 45 h 83"/>
                <a:gd name="T34" fmla="*/ 87 w 87"/>
                <a:gd name="T35" fmla="*/ 41 h 83"/>
                <a:gd name="T36" fmla="*/ 44 w 87"/>
                <a:gd name="T37" fmla="*/ 0 h 83"/>
                <a:gd name="T38" fmla="*/ 0 w 87"/>
                <a:gd name="T39" fmla="*/ 41 h 83"/>
                <a:gd name="T40" fmla="*/ 44 w 87"/>
                <a:gd name="T41" fmla="*/ 83 h 83"/>
                <a:gd name="T42" fmla="*/ 87 w 87"/>
                <a:gd name="T43" fmla="*/ 41 h 83"/>
                <a:gd name="T44" fmla="*/ 74 w 87"/>
                <a:gd name="T45" fmla="*/ 41 h 83"/>
                <a:gd name="T46" fmla="*/ 44 w 87"/>
                <a:gd name="T47" fmla="*/ 73 h 83"/>
                <a:gd name="T48" fmla="*/ 44 w 87"/>
                <a:gd name="T49" fmla="*/ 73 h 83"/>
                <a:gd name="T50" fmla="*/ 13 w 87"/>
                <a:gd name="T51" fmla="*/ 41 h 83"/>
                <a:gd name="T52" fmla="*/ 44 w 87"/>
                <a:gd name="T53" fmla="*/ 9 h 83"/>
                <a:gd name="T54" fmla="*/ 74 w 87"/>
                <a:gd name="T5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83">
                  <a:moveTo>
                    <a:pt x="36" y="37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7" y="26"/>
                    <a:pt x="52" y="27"/>
                    <a:pt x="52" y="31"/>
                  </a:cubicBezTo>
                  <a:cubicBezTo>
                    <a:pt x="52" y="36"/>
                    <a:pt x="50" y="37"/>
                    <a:pt x="45" y="37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36" y="45"/>
                  </a:moveTo>
                  <a:cubicBezTo>
                    <a:pt x="41" y="45"/>
                    <a:pt x="41" y="45"/>
                    <a:pt x="41" y="45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8" y="43"/>
                    <a:pt x="63" y="41"/>
                    <a:pt x="63" y="32"/>
                  </a:cubicBezTo>
                  <a:cubicBezTo>
                    <a:pt x="63" y="22"/>
                    <a:pt x="56" y="19"/>
                    <a:pt x="44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45"/>
                    <a:pt x="36" y="45"/>
                    <a:pt x="36" y="45"/>
                  </a:cubicBezTo>
                  <a:moveTo>
                    <a:pt x="87" y="41"/>
                  </a:moveTo>
                  <a:cubicBezTo>
                    <a:pt x="87" y="15"/>
                    <a:pt x="66" y="0"/>
                    <a:pt x="44" y="0"/>
                  </a:cubicBezTo>
                  <a:cubicBezTo>
                    <a:pt x="21" y="0"/>
                    <a:pt x="0" y="15"/>
                    <a:pt x="0" y="41"/>
                  </a:cubicBezTo>
                  <a:cubicBezTo>
                    <a:pt x="0" y="67"/>
                    <a:pt x="21" y="83"/>
                    <a:pt x="44" y="83"/>
                  </a:cubicBezTo>
                  <a:cubicBezTo>
                    <a:pt x="66" y="83"/>
                    <a:pt x="87" y="67"/>
                    <a:pt x="87" y="41"/>
                  </a:cubicBezTo>
                  <a:moveTo>
                    <a:pt x="74" y="41"/>
                  </a:moveTo>
                  <a:cubicBezTo>
                    <a:pt x="74" y="60"/>
                    <a:pt x="60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6" y="73"/>
                    <a:pt x="13" y="60"/>
                    <a:pt x="13" y="41"/>
                  </a:cubicBezTo>
                  <a:cubicBezTo>
                    <a:pt x="13" y="22"/>
                    <a:pt x="26" y="9"/>
                    <a:pt x="44" y="9"/>
                  </a:cubicBezTo>
                  <a:cubicBezTo>
                    <a:pt x="60" y="9"/>
                    <a:pt x="74" y="22"/>
                    <a:pt x="74" y="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1700563" y="-1309093"/>
              <a:ext cx="2039443" cy="385118"/>
            </a:xfrm>
            <a:custGeom>
              <a:avLst/>
              <a:gdLst>
                <a:gd name="T0" fmla="*/ 1048 w 2520"/>
                <a:gd name="T1" fmla="*/ 0 h 472"/>
                <a:gd name="T2" fmla="*/ 1048 w 2520"/>
                <a:gd name="T3" fmla="*/ 472 h 472"/>
                <a:gd name="T4" fmla="*/ 1181 w 2520"/>
                <a:gd name="T5" fmla="*/ 472 h 472"/>
                <a:gd name="T6" fmla="*/ 1181 w 2520"/>
                <a:gd name="T7" fmla="*/ 0 h 472"/>
                <a:gd name="T8" fmla="*/ 1048 w 2520"/>
                <a:gd name="T9" fmla="*/ 0 h 472"/>
                <a:gd name="T10" fmla="*/ 0 w 2520"/>
                <a:gd name="T11" fmla="*/ 0 h 472"/>
                <a:gd name="T12" fmla="*/ 0 w 2520"/>
                <a:gd name="T13" fmla="*/ 472 h 472"/>
                <a:gd name="T14" fmla="*/ 134 w 2520"/>
                <a:gd name="T15" fmla="*/ 472 h 472"/>
                <a:gd name="T16" fmla="*/ 134 w 2520"/>
                <a:gd name="T17" fmla="*/ 105 h 472"/>
                <a:gd name="T18" fmla="*/ 239 w 2520"/>
                <a:gd name="T19" fmla="*/ 106 h 472"/>
                <a:gd name="T20" fmla="*/ 314 w 2520"/>
                <a:gd name="T21" fmla="*/ 132 h 472"/>
                <a:gd name="T22" fmla="*/ 344 w 2520"/>
                <a:gd name="T23" fmla="*/ 257 h 472"/>
                <a:gd name="T24" fmla="*/ 344 w 2520"/>
                <a:gd name="T25" fmla="*/ 472 h 472"/>
                <a:gd name="T26" fmla="*/ 474 w 2520"/>
                <a:gd name="T27" fmla="*/ 472 h 472"/>
                <a:gd name="T28" fmla="*/ 474 w 2520"/>
                <a:gd name="T29" fmla="*/ 211 h 472"/>
                <a:gd name="T30" fmla="*/ 239 w 2520"/>
                <a:gd name="T31" fmla="*/ 0 h 472"/>
                <a:gd name="T32" fmla="*/ 0 w 2520"/>
                <a:gd name="T33" fmla="*/ 0 h 472"/>
                <a:gd name="T34" fmla="*/ 1262 w 2520"/>
                <a:gd name="T35" fmla="*/ 0 h 472"/>
                <a:gd name="T36" fmla="*/ 1262 w 2520"/>
                <a:gd name="T37" fmla="*/ 472 h 472"/>
                <a:gd name="T38" fmla="*/ 1479 w 2520"/>
                <a:gd name="T39" fmla="*/ 472 h 472"/>
                <a:gd name="T40" fmla="*/ 1672 w 2520"/>
                <a:gd name="T41" fmla="*/ 410 h 472"/>
                <a:gd name="T42" fmla="*/ 1719 w 2520"/>
                <a:gd name="T43" fmla="*/ 242 h 472"/>
                <a:gd name="T44" fmla="*/ 1676 w 2520"/>
                <a:gd name="T45" fmla="*/ 79 h 472"/>
                <a:gd name="T46" fmla="*/ 1449 w 2520"/>
                <a:gd name="T47" fmla="*/ 0 h 472"/>
                <a:gd name="T48" fmla="*/ 1262 w 2520"/>
                <a:gd name="T49" fmla="*/ 0 h 472"/>
                <a:gd name="T50" fmla="*/ 1395 w 2520"/>
                <a:gd name="T51" fmla="*/ 103 h 472"/>
                <a:gd name="T52" fmla="*/ 1452 w 2520"/>
                <a:gd name="T53" fmla="*/ 103 h 472"/>
                <a:gd name="T54" fmla="*/ 1589 w 2520"/>
                <a:gd name="T55" fmla="*/ 237 h 472"/>
                <a:gd name="T56" fmla="*/ 1452 w 2520"/>
                <a:gd name="T57" fmla="*/ 372 h 472"/>
                <a:gd name="T58" fmla="*/ 1395 w 2520"/>
                <a:gd name="T59" fmla="*/ 372 h 472"/>
                <a:gd name="T60" fmla="*/ 1395 w 2520"/>
                <a:gd name="T61" fmla="*/ 103 h 472"/>
                <a:gd name="T62" fmla="*/ 856 w 2520"/>
                <a:gd name="T63" fmla="*/ 0 h 472"/>
                <a:gd name="T64" fmla="*/ 745 w 2520"/>
                <a:gd name="T65" fmla="*/ 374 h 472"/>
                <a:gd name="T66" fmla="*/ 638 w 2520"/>
                <a:gd name="T67" fmla="*/ 0 h 472"/>
                <a:gd name="T68" fmla="*/ 494 w 2520"/>
                <a:gd name="T69" fmla="*/ 0 h 472"/>
                <a:gd name="T70" fmla="*/ 646 w 2520"/>
                <a:gd name="T71" fmla="*/ 472 h 472"/>
                <a:gd name="T72" fmla="*/ 838 w 2520"/>
                <a:gd name="T73" fmla="*/ 472 h 472"/>
                <a:gd name="T74" fmla="*/ 992 w 2520"/>
                <a:gd name="T75" fmla="*/ 0 h 472"/>
                <a:gd name="T76" fmla="*/ 856 w 2520"/>
                <a:gd name="T77" fmla="*/ 0 h 472"/>
                <a:gd name="T78" fmla="*/ 1781 w 2520"/>
                <a:gd name="T79" fmla="*/ 472 h 472"/>
                <a:gd name="T80" fmla="*/ 1915 w 2520"/>
                <a:gd name="T81" fmla="*/ 472 h 472"/>
                <a:gd name="T82" fmla="*/ 1915 w 2520"/>
                <a:gd name="T83" fmla="*/ 0 h 472"/>
                <a:gd name="T84" fmla="*/ 1781 w 2520"/>
                <a:gd name="T85" fmla="*/ 0 h 472"/>
                <a:gd name="T86" fmla="*/ 1781 w 2520"/>
                <a:gd name="T87" fmla="*/ 472 h 472"/>
                <a:gd name="T88" fmla="*/ 2155 w 2520"/>
                <a:gd name="T89" fmla="*/ 1 h 472"/>
                <a:gd name="T90" fmla="*/ 1969 w 2520"/>
                <a:gd name="T91" fmla="*/ 472 h 472"/>
                <a:gd name="T92" fmla="*/ 2100 w 2520"/>
                <a:gd name="T93" fmla="*/ 472 h 472"/>
                <a:gd name="T94" fmla="*/ 2130 w 2520"/>
                <a:gd name="T95" fmla="*/ 389 h 472"/>
                <a:gd name="T96" fmla="*/ 2350 w 2520"/>
                <a:gd name="T97" fmla="*/ 389 h 472"/>
                <a:gd name="T98" fmla="*/ 2378 w 2520"/>
                <a:gd name="T99" fmla="*/ 472 h 472"/>
                <a:gd name="T100" fmla="*/ 2520 w 2520"/>
                <a:gd name="T101" fmla="*/ 472 h 472"/>
                <a:gd name="T102" fmla="*/ 2333 w 2520"/>
                <a:gd name="T103" fmla="*/ 1 h 472"/>
                <a:gd name="T104" fmla="*/ 2155 w 2520"/>
                <a:gd name="T105" fmla="*/ 1 h 472"/>
                <a:gd name="T106" fmla="*/ 2241 w 2520"/>
                <a:gd name="T107" fmla="*/ 87 h 472"/>
                <a:gd name="T108" fmla="*/ 2322 w 2520"/>
                <a:gd name="T109" fmla="*/ 307 h 472"/>
                <a:gd name="T110" fmla="*/ 2158 w 2520"/>
                <a:gd name="T111" fmla="*/ 307 h 472"/>
                <a:gd name="T112" fmla="*/ 2241 w 2520"/>
                <a:gd name="T113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20" h="472">
                  <a:moveTo>
                    <a:pt x="1048" y="0"/>
                  </a:moveTo>
                  <a:cubicBezTo>
                    <a:pt x="1048" y="472"/>
                    <a:pt x="1048" y="472"/>
                    <a:pt x="1048" y="472"/>
                  </a:cubicBezTo>
                  <a:cubicBezTo>
                    <a:pt x="1181" y="472"/>
                    <a:pt x="1181" y="472"/>
                    <a:pt x="1181" y="472"/>
                  </a:cubicBezTo>
                  <a:cubicBezTo>
                    <a:pt x="1181" y="0"/>
                    <a:pt x="1181" y="0"/>
                    <a:pt x="1181" y="0"/>
                  </a:cubicBezTo>
                  <a:lnTo>
                    <a:pt x="1048" y="0"/>
                  </a:lnTo>
                  <a:close/>
                  <a:moveTo>
                    <a:pt x="0" y="0"/>
                  </a:moveTo>
                  <a:cubicBezTo>
                    <a:pt x="0" y="472"/>
                    <a:pt x="0" y="472"/>
                    <a:pt x="0" y="472"/>
                  </a:cubicBezTo>
                  <a:cubicBezTo>
                    <a:pt x="134" y="472"/>
                    <a:pt x="134" y="472"/>
                    <a:pt x="134" y="472"/>
                  </a:cubicBezTo>
                  <a:cubicBezTo>
                    <a:pt x="134" y="105"/>
                    <a:pt x="134" y="105"/>
                    <a:pt x="134" y="105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73" y="106"/>
                    <a:pt x="297" y="114"/>
                    <a:pt x="314" y="132"/>
                  </a:cubicBezTo>
                  <a:cubicBezTo>
                    <a:pt x="335" y="154"/>
                    <a:pt x="344" y="191"/>
                    <a:pt x="344" y="257"/>
                  </a:cubicBezTo>
                  <a:cubicBezTo>
                    <a:pt x="344" y="472"/>
                    <a:pt x="344" y="472"/>
                    <a:pt x="344" y="472"/>
                  </a:cubicBezTo>
                  <a:cubicBezTo>
                    <a:pt x="474" y="472"/>
                    <a:pt x="474" y="472"/>
                    <a:pt x="474" y="472"/>
                  </a:cubicBezTo>
                  <a:cubicBezTo>
                    <a:pt x="474" y="211"/>
                    <a:pt x="474" y="211"/>
                    <a:pt x="474" y="211"/>
                  </a:cubicBezTo>
                  <a:cubicBezTo>
                    <a:pt x="474" y="25"/>
                    <a:pt x="355" y="0"/>
                    <a:pt x="239" y="0"/>
                  </a:cubicBezTo>
                  <a:lnTo>
                    <a:pt x="0" y="0"/>
                  </a:lnTo>
                  <a:close/>
                  <a:moveTo>
                    <a:pt x="1262" y="0"/>
                  </a:moveTo>
                  <a:cubicBezTo>
                    <a:pt x="1262" y="472"/>
                    <a:pt x="1262" y="472"/>
                    <a:pt x="1262" y="472"/>
                  </a:cubicBezTo>
                  <a:cubicBezTo>
                    <a:pt x="1479" y="472"/>
                    <a:pt x="1479" y="472"/>
                    <a:pt x="1479" y="472"/>
                  </a:cubicBezTo>
                  <a:cubicBezTo>
                    <a:pt x="1594" y="472"/>
                    <a:pt x="1631" y="453"/>
                    <a:pt x="1672" y="410"/>
                  </a:cubicBezTo>
                  <a:cubicBezTo>
                    <a:pt x="1701" y="380"/>
                    <a:pt x="1719" y="314"/>
                    <a:pt x="1719" y="242"/>
                  </a:cubicBezTo>
                  <a:cubicBezTo>
                    <a:pt x="1719" y="175"/>
                    <a:pt x="1704" y="116"/>
                    <a:pt x="1676" y="79"/>
                  </a:cubicBezTo>
                  <a:cubicBezTo>
                    <a:pt x="1627" y="13"/>
                    <a:pt x="1556" y="0"/>
                    <a:pt x="1449" y="0"/>
                  </a:cubicBezTo>
                  <a:lnTo>
                    <a:pt x="1262" y="0"/>
                  </a:lnTo>
                  <a:close/>
                  <a:moveTo>
                    <a:pt x="1395" y="103"/>
                  </a:moveTo>
                  <a:cubicBezTo>
                    <a:pt x="1452" y="103"/>
                    <a:pt x="1452" y="103"/>
                    <a:pt x="1452" y="103"/>
                  </a:cubicBezTo>
                  <a:cubicBezTo>
                    <a:pt x="1535" y="103"/>
                    <a:pt x="1589" y="140"/>
                    <a:pt x="1589" y="237"/>
                  </a:cubicBezTo>
                  <a:cubicBezTo>
                    <a:pt x="1589" y="334"/>
                    <a:pt x="1535" y="372"/>
                    <a:pt x="1452" y="372"/>
                  </a:cubicBezTo>
                  <a:cubicBezTo>
                    <a:pt x="1395" y="372"/>
                    <a:pt x="1395" y="372"/>
                    <a:pt x="1395" y="372"/>
                  </a:cubicBezTo>
                  <a:lnTo>
                    <a:pt x="1395" y="103"/>
                  </a:lnTo>
                  <a:close/>
                  <a:moveTo>
                    <a:pt x="856" y="0"/>
                  </a:moveTo>
                  <a:cubicBezTo>
                    <a:pt x="745" y="374"/>
                    <a:pt x="745" y="374"/>
                    <a:pt x="745" y="374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494" y="0"/>
                    <a:pt x="494" y="0"/>
                    <a:pt x="494" y="0"/>
                  </a:cubicBezTo>
                  <a:cubicBezTo>
                    <a:pt x="646" y="472"/>
                    <a:pt x="646" y="472"/>
                    <a:pt x="646" y="472"/>
                  </a:cubicBezTo>
                  <a:cubicBezTo>
                    <a:pt x="838" y="472"/>
                    <a:pt x="838" y="472"/>
                    <a:pt x="838" y="472"/>
                  </a:cubicBezTo>
                  <a:cubicBezTo>
                    <a:pt x="992" y="0"/>
                    <a:pt x="992" y="0"/>
                    <a:pt x="992" y="0"/>
                  </a:cubicBezTo>
                  <a:lnTo>
                    <a:pt x="856" y="0"/>
                  </a:lnTo>
                  <a:close/>
                  <a:moveTo>
                    <a:pt x="1781" y="472"/>
                  </a:moveTo>
                  <a:cubicBezTo>
                    <a:pt x="1915" y="472"/>
                    <a:pt x="1915" y="472"/>
                    <a:pt x="1915" y="472"/>
                  </a:cubicBezTo>
                  <a:cubicBezTo>
                    <a:pt x="1915" y="0"/>
                    <a:pt x="1915" y="0"/>
                    <a:pt x="1915" y="0"/>
                  </a:cubicBezTo>
                  <a:cubicBezTo>
                    <a:pt x="1781" y="0"/>
                    <a:pt x="1781" y="0"/>
                    <a:pt x="1781" y="0"/>
                  </a:cubicBezTo>
                  <a:lnTo>
                    <a:pt x="1781" y="472"/>
                  </a:lnTo>
                  <a:close/>
                  <a:moveTo>
                    <a:pt x="2155" y="1"/>
                  </a:moveTo>
                  <a:cubicBezTo>
                    <a:pt x="1969" y="472"/>
                    <a:pt x="1969" y="472"/>
                    <a:pt x="1969" y="472"/>
                  </a:cubicBezTo>
                  <a:cubicBezTo>
                    <a:pt x="2100" y="472"/>
                    <a:pt x="2100" y="472"/>
                    <a:pt x="2100" y="472"/>
                  </a:cubicBezTo>
                  <a:cubicBezTo>
                    <a:pt x="2130" y="389"/>
                    <a:pt x="2130" y="389"/>
                    <a:pt x="2130" y="389"/>
                  </a:cubicBezTo>
                  <a:cubicBezTo>
                    <a:pt x="2350" y="389"/>
                    <a:pt x="2350" y="389"/>
                    <a:pt x="2350" y="389"/>
                  </a:cubicBezTo>
                  <a:cubicBezTo>
                    <a:pt x="2378" y="472"/>
                    <a:pt x="2378" y="472"/>
                    <a:pt x="2378" y="472"/>
                  </a:cubicBezTo>
                  <a:cubicBezTo>
                    <a:pt x="2520" y="472"/>
                    <a:pt x="2520" y="472"/>
                    <a:pt x="2520" y="472"/>
                  </a:cubicBezTo>
                  <a:cubicBezTo>
                    <a:pt x="2333" y="1"/>
                    <a:pt x="2333" y="1"/>
                    <a:pt x="2333" y="1"/>
                  </a:cubicBezTo>
                  <a:lnTo>
                    <a:pt x="2155" y="1"/>
                  </a:lnTo>
                  <a:close/>
                  <a:moveTo>
                    <a:pt x="2241" y="87"/>
                  </a:moveTo>
                  <a:cubicBezTo>
                    <a:pt x="2322" y="307"/>
                    <a:pt x="2322" y="307"/>
                    <a:pt x="2322" y="307"/>
                  </a:cubicBezTo>
                  <a:cubicBezTo>
                    <a:pt x="2158" y="307"/>
                    <a:pt x="2158" y="307"/>
                    <a:pt x="2158" y="307"/>
                  </a:cubicBezTo>
                  <a:lnTo>
                    <a:pt x="2241" y="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677492" y="-1417931"/>
              <a:ext cx="877396" cy="582700"/>
            </a:xfrm>
            <a:custGeom>
              <a:avLst/>
              <a:gdLst>
                <a:gd name="T0" fmla="*/ 405 w 1086"/>
                <a:gd name="T1" fmla="*/ 214 h 718"/>
                <a:gd name="T2" fmla="*/ 405 w 1086"/>
                <a:gd name="T3" fmla="*/ 149 h 718"/>
                <a:gd name="T4" fmla="*/ 424 w 1086"/>
                <a:gd name="T5" fmla="*/ 148 h 718"/>
                <a:gd name="T6" fmla="*/ 719 w 1086"/>
                <a:gd name="T7" fmla="*/ 301 h 718"/>
                <a:gd name="T8" fmla="*/ 458 w 1086"/>
                <a:gd name="T9" fmla="*/ 476 h 718"/>
                <a:gd name="T10" fmla="*/ 405 w 1086"/>
                <a:gd name="T11" fmla="*/ 467 h 718"/>
                <a:gd name="T12" fmla="*/ 405 w 1086"/>
                <a:gd name="T13" fmla="*/ 270 h 718"/>
                <a:gd name="T14" fmla="*/ 530 w 1086"/>
                <a:gd name="T15" fmla="*/ 378 h 718"/>
                <a:gd name="T16" fmla="*/ 622 w 1086"/>
                <a:gd name="T17" fmla="*/ 300 h 718"/>
                <a:gd name="T18" fmla="*/ 441 w 1086"/>
                <a:gd name="T19" fmla="*/ 212 h 718"/>
                <a:gd name="T20" fmla="*/ 405 w 1086"/>
                <a:gd name="T21" fmla="*/ 214 h 718"/>
                <a:gd name="T22" fmla="*/ 405 w 1086"/>
                <a:gd name="T23" fmla="*/ 0 h 718"/>
                <a:gd name="T24" fmla="*/ 405 w 1086"/>
                <a:gd name="T25" fmla="*/ 97 h 718"/>
                <a:gd name="T26" fmla="*/ 424 w 1086"/>
                <a:gd name="T27" fmla="*/ 95 h 718"/>
                <a:gd name="T28" fmla="*/ 832 w 1086"/>
                <a:gd name="T29" fmla="*/ 298 h 718"/>
                <a:gd name="T30" fmla="*/ 455 w 1086"/>
                <a:gd name="T31" fmla="*/ 523 h 718"/>
                <a:gd name="T32" fmla="*/ 405 w 1086"/>
                <a:gd name="T33" fmla="*/ 518 h 718"/>
                <a:gd name="T34" fmla="*/ 405 w 1086"/>
                <a:gd name="T35" fmla="*/ 578 h 718"/>
                <a:gd name="T36" fmla="*/ 447 w 1086"/>
                <a:gd name="T37" fmla="*/ 581 h 718"/>
                <a:gd name="T38" fmla="*/ 881 w 1086"/>
                <a:gd name="T39" fmla="*/ 381 h 718"/>
                <a:gd name="T40" fmla="*/ 1004 w 1086"/>
                <a:gd name="T41" fmla="*/ 456 h 718"/>
                <a:gd name="T42" fmla="*/ 449 w 1086"/>
                <a:gd name="T43" fmla="*/ 636 h 718"/>
                <a:gd name="T44" fmla="*/ 405 w 1086"/>
                <a:gd name="T45" fmla="*/ 634 h 718"/>
                <a:gd name="T46" fmla="*/ 405 w 1086"/>
                <a:gd name="T47" fmla="*/ 718 h 718"/>
                <a:gd name="T48" fmla="*/ 1086 w 1086"/>
                <a:gd name="T49" fmla="*/ 718 h 718"/>
                <a:gd name="T50" fmla="*/ 1086 w 1086"/>
                <a:gd name="T51" fmla="*/ 0 h 718"/>
                <a:gd name="T52" fmla="*/ 405 w 1086"/>
                <a:gd name="T53" fmla="*/ 0 h 718"/>
                <a:gd name="T54" fmla="*/ 405 w 1086"/>
                <a:gd name="T55" fmla="*/ 467 h 718"/>
                <a:gd name="T56" fmla="*/ 405 w 1086"/>
                <a:gd name="T57" fmla="*/ 518 h 718"/>
                <a:gd name="T58" fmla="*/ 194 w 1086"/>
                <a:gd name="T59" fmla="*/ 317 h 718"/>
                <a:gd name="T60" fmla="*/ 405 w 1086"/>
                <a:gd name="T61" fmla="*/ 214 h 718"/>
                <a:gd name="T62" fmla="*/ 405 w 1086"/>
                <a:gd name="T63" fmla="*/ 270 h 718"/>
                <a:gd name="T64" fmla="*/ 405 w 1086"/>
                <a:gd name="T65" fmla="*/ 270 h 718"/>
                <a:gd name="T66" fmla="*/ 281 w 1086"/>
                <a:gd name="T67" fmla="*/ 327 h 718"/>
                <a:gd name="T68" fmla="*/ 405 w 1086"/>
                <a:gd name="T69" fmla="*/ 467 h 718"/>
                <a:gd name="T70" fmla="*/ 111 w 1086"/>
                <a:gd name="T71" fmla="*/ 309 h 718"/>
                <a:gd name="T72" fmla="*/ 405 w 1086"/>
                <a:gd name="T73" fmla="*/ 149 h 718"/>
                <a:gd name="T74" fmla="*/ 405 w 1086"/>
                <a:gd name="T75" fmla="*/ 97 h 718"/>
                <a:gd name="T76" fmla="*/ 0 w 1086"/>
                <a:gd name="T77" fmla="*/ 298 h 718"/>
                <a:gd name="T78" fmla="*/ 405 w 1086"/>
                <a:gd name="T79" fmla="*/ 634 h 718"/>
                <a:gd name="T80" fmla="*/ 405 w 1086"/>
                <a:gd name="T81" fmla="*/ 578 h 718"/>
                <a:gd name="T82" fmla="*/ 111 w 1086"/>
                <a:gd name="T83" fmla="*/ 309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6" h="718">
                  <a:moveTo>
                    <a:pt x="405" y="214"/>
                  </a:moveTo>
                  <a:cubicBezTo>
                    <a:pt x="405" y="149"/>
                    <a:pt x="405" y="149"/>
                    <a:pt x="405" y="149"/>
                  </a:cubicBezTo>
                  <a:cubicBezTo>
                    <a:pt x="412" y="149"/>
                    <a:pt x="418" y="148"/>
                    <a:pt x="424" y="148"/>
                  </a:cubicBezTo>
                  <a:cubicBezTo>
                    <a:pt x="602" y="143"/>
                    <a:pt x="719" y="301"/>
                    <a:pt x="719" y="301"/>
                  </a:cubicBezTo>
                  <a:cubicBezTo>
                    <a:pt x="719" y="301"/>
                    <a:pt x="593" y="476"/>
                    <a:pt x="458" y="476"/>
                  </a:cubicBezTo>
                  <a:cubicBezTo>
                    <a:pt x="438" y="476"/>
                    <a:pt x="421" y="472"/>
                    <a:pt x="405" y="467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74" y="279"/>
                    <a:pt x="488" y="309"/>
                    <a:pt x="530" y="378"/>
                  </a:cubicBezTo>
                  <a:cubicBezTo>
                    <a:pt x="622" y="300"/>
                    <a:pt x="622" y="300"/>
                    <a:pt x="622" y="300"/>
                  </a:cubicBezTo>
                  <a:cubicBezTo>
                    <a:pt x="622" y="300"/>
                    <a:pt x="555" y="212"/>
                    <a:pt x="441" y="212"/>
                  </a:cubicBezTo>
                  <a:cubicBezTo>
                    <a:pt x="429" y="212"/>
                    <a:pt x="417" y="213"/>
                    <a:pt x="405" y="214"/>
                  </a:cubicBezTo>
                  <a:moveTo>
                    <a:pt x="405" y="0"/>
                  </a:moveTo>
                  <a:cubicBezTo>
                    <a:pt x="405" y="97"/>
                    <a:pt x="405" y="97"/>
                    <a:pt x="405" y="97"/>
                  </a:cubicBezTo>
                  <a:cubicBezTo>
                    <a:pt x="412" y="96"/>
                    <a:pt x="418" y="96"/>
                    <a:pt x="424" y="95"/>
                  </a:cubicBezTo>
                  <a:cubicBezTo>
                    <a:pt x="671" y="87"/>
                    <a:pt x="832" y="298"/>
                    <a:pt x="832" y="298"/>
                  </a:cubicBezTo>
                  <a:cubicBezTo>
                    <a:pt x="832" y="298"/>
                    <a:pt x="647" y="523"/>
                    <a:pt x="455" y="523"/>
                  </a:cubicBezTo>
                  <a:cubicBezTo>
                    <a:pt x="437" y="523"/>
                    <a:pt x="421" y="521"/>
                    <a:pt x="405" y="518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419" y="580"/>
                    <a:pt x="432" y="581"/>
                    <a:pt x="447" y="581"/>
                  </a:cubicBezTo>
                  <a:cubicBezTo>
                    <a:pt x="626" y="581"/>
                    <a:pt x="755" y="489"/>
                    <a:pt x="881" y="381"/>
                  </a:cubicBezTo>
                  <a:cubicBezTo>
                    <a:pt x="902" y="398"/>
                    <a:pt x="987" y="438"/>
                    <a:pt x="1004" y="456"/>
                  </a:cubicBezTo>
                  <a:cubicBezTo>
                    <a:pt x="885" y="556"/>
                    <a:pt x="607" y="636"/>
                    <a:pt x="449" y="636"/>
                  </a:cubicBezTo>
                  <a:cubicBezTo>
                    <a:pt x="434" y="636"/>
                    <a:pt x="420" y="636"/>
                    <a:pt x="405" y="634"/>
                  </a:cubicBezTo>
                  <a:cubicBezTo>
                    <a:pt x="405" y="718"/>
                    <a:pt x="405" y="718"/>
                    <a:pt x="405" y="718"/>
                  </a:cubicBezTo>
                  <a:cubicBezTo>
                    <a:pt x="1086" y="718"/>
                    <a:pt x="1086" y="718"/>
                    <a:pt x="1086" y="718"/>
                  </a:cubicBezTo>
                  <a:cubicBezTo>
                    <a:pt x="1086" y="0"/>
                    <a:pt x="1086" y="0"/>
                    <a:pt x="1086" y="0"/>
                  </a:cubicBezTo>
                  <a:lnTo>
                    <a:pt x="405" y="0"/>
                  </a:lnTo>
                  <a:close/>
                  <a:moveTo>
                    <a:pt x="405" y="467"/>
                  </a:moveTo>
                  <a:cubicBezTo>
                    <a:pt x="405" y="518"/>
                    <a:pt x="405" y="518"/>
                    <a:pt x="405" y="518"/>
                  </a:cubicBezTo>
                  <a:cubicBezTo>
                    <a:pt x="240" y="489"/>
                    <a:pt x="194" y="317"/>
                    <a:pt x="194" y="317"/>
                  </a:cubicBezTo>
                  <a:cubicBezTo>
                    <a:pt x="194" y="317"/>
                    <a:pt x="273" y="228"/>
                    <a:pt x="405" y="214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336" y="262"/>
                    <a:pt x="281" y="327"/>
                    <a:pt x="281" y="327"/>
                  </a:cubicBezTo>
                  <a:cubicBezTo>
                    <a:pt x="281" y="327"/>
                    <a:pt x="312" y="436"/>
                    <a:pt x="405" y="467"/>
                  </a:cubicBezTo>
                  <a:moveTo>
                    <a:pt x="111" y="309"/>
                  </a:moveTo>
                  <a:cubicBezTo>
                    <a:pt x="111" y="309"/>
                    <a:pt x="209" y="164"/>
                    <a:pt x="405" y="149"/>
                  </a:cubicBezTo>
                  <a:cubicBezTo>
                    <a:pt x="405" y="97"/>
                    <a:pt x="405" y="97"/>
                    <a:pt x="405" y="97"/>
                  </a:cubicBezTo>
                  <a:cubicBezTo>
                    <a:pt x="188" y="114"/>
                    <a:pt x="0" y="298"/>
                    <a:pt x="0" y="298"/>
                  </a:cubicBezTo>
                  <a:cubicBezTo>
                    <a:pt x="0" y="298"/>
                    <a:pt x="106" y="606"/>
                    <a:pt x="405" y="634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186" y="551"/>
                    <a:pt x="111" y="309"/>
                    <a:pt x="111" y="3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</p:grpSp>
    </p:spTree>
    <p:extLst>
      <p:ext uri="{BB962C8B-B14F-4D97-AF65-F5344CB8AC3E}">
        <p14:creationId xmlns:p14="http://schemas.microsoft.com/office/powerpoint/2010/main" val="5557128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cap="none" baseline="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5pPr>
      <a:lvl6pPr marL="380985"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6pPr>
      <a:lvl7pPr marL="761970"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7pPr>
      <a:lvl8pPr marL="1142954"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8pPr>
      <a:lvl9pPr marL="1523939"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750"/>
        </a:spcBef>
        <a:spcAft>
          <a:spcPts val="750"/>
        </a:spcAft>
        <a:buClr>
          <a:schemeClr val="bg2"/>
        </a:buClr>
        <a:buSzPct val="100000"/>
        <a:buFontTx/>
        <a:buNone/>
        <a:defRPr sz="1667" b="0">
          <a:solidFill>
            <a:schemeClr val="bg1"/>
          </a:solidFill>
          <a:latin typeface="Trebuchet MS" pitchFamily="34" charset="0"/>
          <a:ea typeface="+mn-ea"/>
          <a:cs typeface="+mn-cs"/>
        </a:defRPr>
      </a:lvl1pPr>
      <a:lvl2pPr marL="476231" indent="0" algn="l" rtl="0" eaLnBrk="1" fontAlgn="base" hangingPunct="1">
        <a:lnSpc>
          <a:spcPct val="90000"/>
        </a:lnSpc>
        <a:spcBef>
          <a:spcPts val="750"/>
        </a:spcBef>
        <a:spcAft>
          <a:spcPts val="750"/>
        </a:spcAft>
        <a:buClr>
          <a:schemeClr val="bg2"/>
        </a:buClr>
        <a:buSzPct val="100000"/>
        <a:buFontTx/>
        <a:buNone/>
        <a:defRPr sz="1500" b="0">
          <a:solidFill>
            <a:schemeClr val="bg1"/>
          </a:solidFill>
          <a:latin typeface="Trebuchet MS" pitchFamily="34" charset="0"/>
        </a:defRPr>
      </a:lvl2pPr>
      <a:lvl3pPr marL="907485" indent="0" algn="l" rtl="0" eaLnBrk="1" fontAlgn="base" hangingPunct="1">
        <a:lnSpc>
          <a:spcPct val="90000"/>
        </a:lnSpc>
        <a:spcBef>
          <a:spcPts val="750"/>
        </a:spcBef>
        <a:spcAft>
          <a:spcPts val="750"/>
        </a:spcAft>
        <a:buClr>
          <a:schemeClr val="bg2"/>
        </a:buClr>
        <a:buSzPct val="100000"/>
        <a:buFontTx/>
        <a:buNone/>
        <a:defRPr sz="1333" b="0">
          <a:solidFill>
            <a:schemeClr val="bg1"/>
          </a:solidFill>
          <a:latin typeface="Trebuchet MS" pitchFamily="34" charset="0"/>
        </a:defRPr>
      </a:lvl3pPr>
      <a:lvl4pPr marL="1478962" indent="-190492" algn="l" rtl="0" eaLnBrk="1" fontAlgn="base" hangingPunct="1">
        <a:spcBef>
          <a:spcPct val="20000"/>
        </a:spcBef>
        <a:spcAft>
          <a:spcPct val="0"/>
        </a:spcAft>
        <a:buChar char="–"/>
        <a:defRPr sz="1667">
          <a:solidFill>
            <a:schemeClr val="bg1"/>
          </a:solidFill>
          <a:latin typeface="+mn-lt"/>
        </a:defRPr>
      </a:lvl4pPr>
      <a:lvl5pPr marL="1764700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5pPr>
      <a:lvl6pPr marL="2145685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6pPr>
      <a:lvl7pPr marL="2526670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7pPr>
      <a:lvl8pPr marL="2907655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8pPr>
      <a:lvl9pPr marL="3288639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6453" y="529222"/>
            <a:ext cx="831109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169" y="1668640"/>
            <a:ext cx="8290776" cy="32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35212" y="4859405"/>
            <a:ext cx="267523" cy="13465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r"/>
            <a:fld id="{9EF62655-870B-4C06-BC3D-C67D37BAE36D}" type="slidenum">
              <a:rPr lang="en-US" sz="708" kern="1200" smtClean="0">
                <a:solidFill>
                  <a:schemeClr val="accent4"/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pPr algn="r"/>
              <a:t>‹#›</a:t>
            </a:fld>
            <a:r>
              <a:rPr lang="en-US" sz="875" cap="none" baseline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en-US" sz="875" cap="none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461422" y="4888678"/>
            <a:ext cx="486252" cy="89818"/>
            <a:chOff x="677492" y="-1417931"/>
            <a:chExt cx="3154606" cy="582700"/>
          </a:xfrm>
        </p:grpSpPr>
        <p:sp>
          <p:nvSpPr>
            <p:cNvPr id="6" name="Freeform 5"/>
            <p:cNvSpPr>
              <a:spLocks noEditPoints="1"/>
            </p:cNvSpPr>
            <p:nvPr userDrawn="1"/>
          </p:nvSpPr>
          <p:spPr bwMode="auto">
            <a:xfrm>
              <a:off x="3761772" y="-980905"/>
              <a:ext cx="70326" cy="68652"/>
            </a:xfrm>
            <a:custGeom>
              <a:avLst/>
              <a:gdLst>
                <a:gd name="T0" fmla="*/ 36 w 87"/>
                <a:gd name="T1" fmla="*/ 37 h 83"/>
                <a:gd name="T2" fmla="*/ 36 w 87"/>
                <a:gd name="T3" fmla="*/ 26 h 83"/>
                <a:gd name="T4" fmla="*/ 43 w 87"/>
                <a:gd name="T5" fmla="*/ 26 h 83"/>
                <a:gd name="T6" fmla="*/ 52 w 87"/>
                <a:gd name="T7" fmla="*/ 31 h 83"/>
                <a:gd name="T8" fmla="*/ 45 w 87"/>
                <a:gd name="T9" fmla="*/ 37 h 83"/>
                <a:gd name="T10" fmla="*/ 36 w 87"/>
                <a:gd name="T11" fmla="*/ 37 h 83"/>
                <a:gd name="T12" fmla="*/ 36 w 87"/>
                <a:gd name="T13" fmla="*/ 45 h 83"/>
                <a:gd name="T14" fmla="*/ 41 w 87"/>
                <a:gd name="T15" fmla="*/ 45 h 83"/>
                <a:gd name="T16" fmla="*/ 52 w 87"/>
                <a:gd name="T17" fmla="*/ 63 h 83"/>
                <a:gd name="T18" fmla="*/ 63 w 87"/>
                <a:gd name="T19" fmla="*/ 63 h 83"/>
                <a:gd name="T20" fmla="*/ 52 w 87"/>
                <a:gd name="T21" fmla="*/ 44 h 83"/>
                <a:gd name="T22" fmla="*/ 63 w 87"/>
                <a:gd name="T23" fmla="*/ 32 h 83"/>
                <a:gd name="T24" fmla="*/ 44 w 87"/>
                <a:gd name="T25" fmla="*/ 19 h 83"/>
                <a:gd name="T26" fmla="*/ 26 w 87"/>
                <a:gd name="T27" fmla="*/ 19 h 83"/>
                <a:gd name="T28" fmla="*/ 26 w 87"/>
                <a:gd name="T29" fmla="*/ 63 h 83"/>
                <a:gd name="T30" fmla="*/ 36 w 87"/>
                <a:gd name="T31" fmla="*/ 63 h 83"/>
                <a:gd name="T32" fmla="*/ 36 w 87"/>
                <a:gd name="T33" fmla="*/ 45 h 83"/>
                <a:gd name="T34" fmla="*/ 87 w 87"/>
                <a:gd name="T35" fmla="*/ 41 h 83"/>
                <a:gd name="T36" fmla="*/ 44 w 87"/>
                <a:gd name="T37" fmla="*/ 0 h 83"/>
                <a:gd name="T38" fmla="*/ 0 w 87"/>
                <a:gd name="T39" fmla="*/ 41 h 83"/>
                <a:gd name="T40" fmla="*/ 44 w 87"/>
                <a:gd name="T41" fmla="*/ 83 h 83"/>
                <a:gd name="T42" fmla="*/ 87 w 87"/>
                <a:gd name="T43" fmla="*/ 41 h 83"/>
                <a:gd name="T44" fmla="*/ 74 w 87"/>
                <a:gd name="T45" fmla="*/ 41 h 83"/>
                <a:gd name="T46" fmla="*/ 44 w 87"/>
                <a:gd name="T47" fmla="*/ 73 h 83"/>
                <a:gd name="T48" fmla="*/ 44 w 87"/>
                <a:gd name="T49" fmla="*/ 73 h 83"/>
                <a:gd name="T50" fmla="*/ 13 w 87"/>
                <a:gd name="T51" fmla="*/ 41 h 83"/>
                <a:gd name="T52" fmla="*/ 44 w 87"/>
                <a:gd name="T53" fmla="*/ 9 h 83"/>
                <a:gd name="T54" fmla="*/ 74 w 87"/>
                <a:gd name="T5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83">
                  <a:moveTo>
                    <a:pt x="36" y="37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7" y="26"/>
                    <a:pt x="52" y="27"/>
                    <a:pt x="52" y="31"/>
                  </a:cubicBezTo>
                  <a:cubicBezTo>
                    <a:pt x="52" y="36"/>
                    <a:pt x="50" y="37"/>
                    <a:pt x="45" y="37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36" y="45"/>
                  </a:moveTo>
                  <a:cubicBezTo>
                    <a:pt x="41" y="45"/>
                    <a:pt x="41" y="45"/>
                    <a:pt x="41" y="45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8" y="43"/>
                    <a:pt x="63" y="41"/>
                    <a:pt x="63" y="32"/>
                  </a:cubicBezTo>
                  <a:cubicBezTo>
                    <a:pt x="63" y="22"/>
                    <a:pt x="56" y="19"/>
                    <a:pt x="44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45"/>
                    <a:pt x="36" y="45"/>
                    <a:pt x="36" y="45"/>
                  </a:cubicBezTo>
                  <a:moveTo>
                    <a:pt x="87" y="41"/>
                  </a:moveTo>
                  <a:cubicBezTo>
                    <a:pt x="87" y="15"/>
                    <a:pt x="66" y="0"/>
                    <a:pt x="44" y="0"/>
                  </a:cubicBezTo>
                  <a:cubicBezTo>
                    <a:pt x="21" y="0"/>
                    <a:pt x="0" y="15"/>
                    <a:pt x="0" y="41"/>
                  </a:cubicBezTo>
                  <a:cubicBezTo>
                    <a:pt x="0" y="67"/>
                    <a:pt x="21" y="83"/>
                    <a:pt x="44" y="83"/>
                  </a:cubicBezTo>
                  <a:cubicBezTo>
                    <a:pt x="66" y="83"/>
                    <a:pt x="87" y="67"/>
                    <a:pt x="87" y="41"/>
                  </a:cubicBezTo>
                  <a:moveTo>
                    <a:pt x="74" y="41"/>
                  </a:moveTo>
                  <a:cubicBezTo>
                    <a:pt x="74" y="60"/>
                    <a:pt x="60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6" y="73"/>
                    <a:pt x="13" y="60"/>
                    <a:pt x="13" y="41"/>
                  </a:cubicBezTo>
                  <a:cubicBezTo>
                    <a:pt x="13" y="22"/>
                    <a:pt x="26" y="9"/>
                    <a:pt x="44" y="9"/>
                  </a:cubicBezTo>
                  <a:cubicBezTo>
                    <a:pt x="60" y="9"/>
                    <a:pt x="74" y="22"/>
                    <a:pt x="74" y="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1700563" y="-1309093"/>
              <a:ext cx="2039443" cy="385118"/>
            </a:xfrm>
            <a:custGeom>
              <a:avLst/>
              <a:gdLst>
                <a:gd name="T0" fmla="*/ 1048 w 2520"/>
                <a:gd name="T1" fmla="*/ 0 h 472"/>
                <a:gd name="T2" fmla="*/ 1048 w 2520"/>
                <a:gd name="T3" fmla="*/ 472 h 472"/>
                <a:gd name="T4" fmla="*/ 1181 w 2520"/>
                <a:gd name="T5" fmla="*/ 472 h 472"/>
                <a:gd name="T6" fmla="*/ 1181 w 2520"/>
                <a:gd name="T7" fmla="*/ 0 h 472"/>
                <a:gd name="T8" fmla="*/ 1048 w 2520"/>
                <a:gd name="T9" fmla="*/ 0 h 472"/>
                <a:gd name="T10" fmla="*/ 0 w 2520"/>
                <a:gd name="T11" fmla="*/ 0 h 472"/>
                <a:gd name="T12" fmla="*/ 0 w 2520"/>
                <a:gd name="T13" fmla="*/ 472 h 472"/>
                <a:gd name="T14" fmla="*/ 134 w 2520"/>
                <a:gd name="T15" fmla="*/ 472 h 472"/>
                <a:gd name="T16" fmla="*/ 134 w 2520"/>
                <a:gd name="T17" fmla="*/ 105 h 472"/>
                <a:gd name="T18" fmla="*/ 239 w 2520"/>
                <a:gd name="T19" fmla="*/ 106 h 472"/>
                <a:gd name="T20" fmla="*/ 314 w 2520"/>
                <a:gd name="T21" fmla="*/ 132 h 472"/>
                <a:gd name="T22" fmla="*/ 344 w 2520"/>
                <a:gd name="T23" fmla="*/ 257 h 472"/>
                <a:gd name="T24" fmla="*/ 344 w 2520"/>
                <a:gd name="T25" fmla="*/ 472 h 472"/>
                <a:gd name="T26" fmla="*/ 474 w 2520"/>
                <a:gd name="T27" fmla="*/ 472 h 472"/>
                <a:gd name="T28" fmla="*/ 474 w 2520"/>
                <a:gd name="T29" fmla="*/ 211 h 472"/>
                <a:gd name="T30" fmla="*/ 239 w 2520"/>
                <a:gd name="T31" fmla="*/ 0 h 472"/>
                <a:gd name="T32" fmla="*/ 0 w 2520"/>
                <a:gd name="T33" fmla="*/ 0 h 472"/>
                <a:gd name="T34" fmla="*/ 1262 w 2520"/>
                <a:gd name="T35" fmla="*/ 0 h 472"/>
                <a:gd name="T36" fmla="*/ 1262 w 2520"/>
                <a:gd name="T37" fmla="*/ 472 h 472"/>
                <a:gd name="T38" fmla="*/ 1479 w 2520"/>
                <a:gd name="T39" fmla="*/ 472 h 472"/>
                <a:gd name="T40" fmla="*/ 1672 w 2520"/>
                <a:gd name="T41" fmla="*/ 410 h 472"/>
                <a:gd name="T42" fmla="*/ 1719 w 2520"/>
                <a:gd name="T43" fmla="*/ 242 h 472"/>
                <a:gd name="T44" fmla="*/ 1676 w 2520"/>
                <a:gd name="T45" fmla="*/ 79 h 472"/>
                <a:gd name="T46" fmla="*/ 1449 w 2520"/>
                <a:gd name="T47" fmla="*/ 0 h 472"/>
                <a:gd name="T48" fmla="*/ 1262 w 2520"/>
                <a:gd name="T49" fmla="*/ 0 h 472"/>
                <a:gd name="T50" fmla="*/ 1395 w 2520"/>
                <a:gd name="T51" fmla="*/ 103 h 472"/>
                <a:gd name="T52" fmla="*/ 1452 w 2520"/>
                <a:gd name="T53" fmla="*/ 103 h 472"/>
                <a:gd name="T54" fmla="*/ 1589 w 2520"/>
                <a:gd name="T55" fmla="*/ 237 h 472"/>
                <a:gd name="T56" fmla="*/ 1452 w 2520"/>
                <a:gd name="T57" fmla="*/ 372 h 472"/>
                <a:gd name="T58" fmla="*/ 1395 w 2520"/>
                <a:gd name="T59" fmla="*/ 372 h 472"/>
                <a:gd name="T60" fmla="*/ 1395 w 2520"/>
                <a:gd name="T61" fmla="*/ 103 h 472"/>
                <a:gd name="T62" fmla="*/ 856 w 2520"/>
                <a:gd name="T63" fmla="*/ 0 h 472"/>
                <a:gd name="T64" fmla="*/ 745 w 2520"/>
                <a:gd name="T65" fmla="*/ 374 h 472"/>
                <a:gd name="T66" fmla="*/ 638 w 2520"/>
                <a:gd name="T67" fmla="*/ 0 h 472"/>
                <a:gd name="T68" fmla="*/ 494 w 2520"/>
                <a:gd name="T69" fmla="*/ 0 h 472"/>
                <a:gd name="T70" fmla="*/ 646 w 2520"/>
                <a:gd name="T71" fmla="*/ 472 h 472"/>
                <a:gd name="T72" fmla="*/ 838 w 2520"/>
                <a:gd name="T73" fmla="*/ 472 h 472"/>
                <a:gd name="T74" fmla="*/ 992 w 2520"/>
                <a:gd name="T75" fmla="*/ 0 h 472"/>
                <a:gd name="T76" fmla="*/ 856 w 2520"/>
                <a:gd name="T77" fmla="*/ 0 h 472"/>
                <a:gd name="T78" fmla="*/ 1781 w 2520"/>
                <a:gd name="T79" fmla="*/ 472 h 472"/>
                <a:gd name="T80" fmla="*/ 1915 w 2520"/>
                <a:gd name="T81" fmla="*/ 472 h 472"/>
                <a:gd name="T82" fmla="*/ 1915 w 2520"/>
                <a:gd name="T83" fmla="*/ 0 h 472"/>
                <a:gd name="T84" fmla="*/ 1781 w 2520"/>
                <a:gd name="T85" fmla="*/ 0 h 472"/>
                <a:gd name="T86" fmla="*/ 1781 w 2520"/>
                <a:gd name="T87" fmla="*/ 472 h 472"/>
                <a:gd name="T88" fmla="*/ 2155 w 2520"/>
                <a:gd name="T89" fmla="*/ 1 h 472"/>
                <a:gd name="T90" fmla="*/ 1969 w 2520"/>
                <a:gd name="T91" fmla="*/ 472 h 472"/>
                <a:gd name="T92" fmla="*/ 2100 w 2520"/>
                <a:gd name="T93" fmla="*/ 472 h 472"/>
                <a:gd name="T94" fmla="*/ 2130 w 2520"/>
                <a:gd name="T95" fmla="*/ 389 h 472"/>
                <a:gd name="T96" fmla="*/ 2350 w 2520"/>
                <a:gd name="T97" fmla="*/ 389 h 472"/>
                <a:gd name="T98" fmla="*/ 2378 w 2520"/>
                <a:gd name="T99" fmla="*/ 472 h 472"/>
                <a:gd name="T100" fmla="*/ 2520 w 2520"/>
                <a:gd name="T101" fmla="*/ 472 h 472"/>
                <a:gd name="T102" fmla="*/ 2333 w 2520"/>
                <a:gd name="T103" fmla="*/ 1 h 472"/>
                <a:gd name="T104" fmla="*/ 2155 w 2520"/>
                <a:gd name="T105" fmla="*/ 1 h 472"/>
                <a:gd name="T106" fmla="*/ 2241 w 2520"/>
                <a:gd name="T107" fmla="*/ 87 h 472"/>
                <a:gd name="T108" fmla="*/ 2322 w 2520"/>
                <a:gd name="T109" fmla="*/ 307 h 472"/>
                <a:gd name="T110" fmla="*/ 2158 w 2520"/>
                <a:gd name="T111" fmla="*/ 307 h 472"/>
                <a:gd name="T112" fmla="*/ 2241 w 2520"/>
                <a:gd name="T113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20" h="472">
                  <a:moveTo>
                    <a:pt x="1048" y="0"/>
                  </a:moveTo>
                  <a:cubicBezTo>
                    <a:pt x="1048" y="472"/>
                    <a:pt x="1048" y="472"/>
                    <a:pt x="1048" y="472"/>
                  </a:cubicBezTo>
                  <a:cubicBezTo>
                    <a:pt x="1181" y="472"/>
                    <a:pt x="1181" y="472"/>
                    <a:pt x="1181" y="472"/>
                  </a:cubicBezTo>
                  <a:cubicBezTo>
                    <a:pt x="1181" y="0"/>
                    <a:pt x="1181" y="0"/>
                    <a:pt x="1181" y="0"/>
                  </a:cubicBezTo>
                  <a:lnTo>
                    <a:pt x="1048" y="0"/>
                  </a:lnTo>
                  <a:close/>
                  <a:moveTo>
                    <a:pt x="0" y="0"/>
                  </a:moveTo>
                  <a:cubicBezTo>
                    <a:pt x="0" y="472"/>
                    <a:pt x="0" y="472"/>
                    <a:pt x="0" y="472"/>
                  </a:cubicBezTo>
                  <a:cubicBezTo>
                    <a:pt x="134" y="472"/>
                    <a:pt x="134" y="472"/>
                    <a:pt x="134" y="472"/>
                  </a:cubicBezTo>
                  <a:cubicBezTo>
                    <a:pt x="134" y="105"/>
                    <a:pt x="134" y="105"/>
                    <a:pt x="134" y="105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73" y="106"/>
                    <a:pt x="297" y="114"/>
                    <a:pt x="314" y="132"/>
                  </a:cubicBezTo>
                  <a:cubicBezTo>
                    <a:pt x="335" y="154"/>
                    <a:pt x="344" y="191"/>
                    <a:pt x="344" y="257"/>
                  </a:cubicBezTo>
                  <a:cubicBezTo>
                    <a:pt x="344" y="472"/>
                    <a:pt x="344" y="472"/>
                    <a:pt x="344" y="472"/>
                  </a:cubicBezTo>
                  <a:cubicBezTo>
                    <a:pt x="474" y="472"/>
                    <a:pt x="474" y="472"/>
                    <a:pt x="474" y="472"/>
                  </a:cubicBezTo>
                  <a:cubicBezTo>
                    <a:pt x="474" y="211"/>
                    <a:pt x="474" y="211"/>
                    <a:pt x="474" y="211"/>
                  </a:cubicBezTo>
                  <a:cubicBezTo>
                    <a:pt x="474" y="25"/>
                    <a:pt x="355" y="0"/>
                    <a:pt x="239" y="0"/>
                  </a:cubicBezTo>
                  <a:lnTo>
                    <a:pt x="0" y="0"/>
                  </a:lnTo>
                  <a:close/>
                  <a:moveTo>
                    <a:pt x="1262" y="0"/>
                  </a:moveTo>
                  <a:cubicBezTo>
                    <a:pt x="1262" y="472"/>
                    <a:pt x="1262" y="472"/>
                    <a:pt x="1262" y="472"/>
                  </a:cubicBezTo>
                  <a:cubicBezTo>
                    <a:pt x="1479" y="472"/>
                    <a:pt x="1479" y="472"/>
                    <a:pt x="1479" y="472"/>
                  </a:cubicBezTo>
                  <a:cubicBezTo>
                    <a:pt x="1594" y="472"/>
                    <a:pt x="1631" y="453"/>
                    <a:pt x="1672" y="410"/>
                  </a:cubicBezTo>
                  <a:cubicBezTo>
                    <a:pt x="1701" y="380"/>
                    <a:pt x="1719" y="314"/>
                    <a:pt x="1719" y="242"/>
                  </a:cubicBezTo>
                  <a:cubicBezTo>
                    <a:pt x="1719" y="175"/>
                    <a:pt x="1704" y="116"/>
                    <a:pt x="1676" y="79"/>
                  </a:cubicBezTo>
                  <a:cubicBezTo>
                    <a:pt x="1627" y="13"/>
                    <a:pt x="1556" y="0"/>
                    <a:pt x="1449" y="0"/>
                  </a:cubicBezTo>
                  <a:lnTo>
                    <a:pt x="1262" y="0"/>
                  </a:lnTo>
                  <a:close/>
                  <a:moveTo>
                    <a:pt x="1395" y="103"/>
                  </a:moveTo>
                  <a:cubicBezTo>
                    <a:pt x="1452" y="103"/>
                    <a:pt x="1452" y="103"/>
                    <a:pt x="1452" y="103"/>
                  </a:cubicBezTo>
                  <a:cubicBezTo>
                    <a:pt x="1535" y="103"/>
                    <a:pt x="1589" y="140"/>
                    <a:pt x="1589" y="237"/>
                  </a:cubicBezTo>
                  <a:cubicBezTo>
                    <a:pt x="1589" y="334"/>
                    <a:pt x="1535" y="372"/>
                    <a:pt x="1452" y="372"/>
                  </a:cubicBezTo>
                  <a:cubicBezTo>
                    <a:pt x="1395" y="372"/>
                    <a:pt x="1395" y="372"/>
                    <a:pt x="1395" y="372"/>
                  </a:cubicBezTo>
                  <a:lnTo>
                    <a:pt x="1395" y="103"/>
                  </a:lnTo>
                  <a:close/>
                  <a:moveTo>
                    <a:pt x="856" y="0"/>
                  </a:moveTo>
                  <a:cubicBezTo>
                    <a:pt x="745" y="374"/>
                    <a:pt x="745" y="374"/>
                    <a:pt x="745" y="374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494" y="0"/>
                    <a:pt x="494" y="0"/>
                    <a:pt x="494" y="0"/>
                  </a:cubicBezTo>
                  <a:cubicBezTo>
                    <a:pt x="646" y="472"/>
                    <a:pt x="646" y="472"/>
                    <a:pt x="646" y="472"/>
                  </a:cubicBezTo>
                  <a:cubicBezTo>
                    <a:pt x="838" y="472"/>
                    <a:pt x="838" y="472"/>
                    <a:pt x="838" y="472"/>
                  </a:cubicBezTo>
                  <a:cubicBezTo>
                    <a:pt x="992" y="0"/>
                    <a:pt x="992" y="0"/>
                    <a:pt x="992" y="0"/>
                  </a:cubicBezTo>
                  <a:lnTo>
                    <a:pt x="856" y="0"/>
                  </a:lnTo>
                  <a:close/>
                  <a:moveTo>
                    <a:pt x="1781" y="472"/>
                  </a:moveTo>
                  <a:cubicBezTo>
                    <a:pt x="1915" y="472"/>
                    <a:pt x="1915" y="472"/>
                    <a:pt x="1915" y="472"/>
                  </a:cubicBezTo>
                  <a:cubicBezTo>
                    <a:pt x="1915" y="0"/>
                    <a:pt x="1915" y="0"/>
                    <a:pt x="1915" y="0"/>
                  </a:cubicBezTo>
                  <a:cubicBezTo>
                    <a:pt x="1781" y="0"/>
                    <a:pt x="1781" y="0"/>
                    <a:pt x="1781" y="0"/>
                  </a:cubicBezTo>
                  <a:lnTo>
                    <a:pt x="1781" y="472"/>
                  </a:lnTo>
                  <a:close/>
                  <a:moveTo>
                    <a:pt x="2155" y="1"/>
                  </a:moveTo>
                  <a:cubicBezTo>
                    <a:pt x="1969" y="472"/>
                    <a:pt x="1969" y="472"/>
                    <a:pt x="1969" y="472"/>
                  </a:cubicBezTo>
                  <a:cubicBezTo>
                    <a:pt x="2100" y="472"/>
                    <a:pt x="2100" y="472"/>
                    <a:pt x="2100" y="472"/>
                  </a:cubicBezTo>
                  <a:cubicBezTo>
                    <a:pt x="2130" y="389"/>
                    <a:pt x="2130" y="389"/>
                    <a:pt x="2130" y="389"/>
                  </a:cubicBezTo>
                  <a:cubicBezTo>
                    <a:pt x="2350" y="389"/>
                    <a:pt x="2350" y="389"/>
                    <a:pt x="2350" y="389"/>
                  </a:cubicBezTo>
                  <a:cubicBezTo>
                    <a:pt x="2378" y="472"/>
                    <a:pt x="2378" y="472"/>
                    <a:pt x="2378" y="472"/>
                  </a:cubicBezTo>
                  <a:cubicBezTo>
                    <a:pt x="2520" y="472"/>
                    <a:pt x="2520" y="472"/>
                    <a:pt x="2520" y="472"/>
                  </a:cubicBezTo>
                  <a:cubicBezTo>
                    <a:pt x="2333" y="1"/>
                    <a:pt x="2333" y="1"/>
                    <a:pt x="2333" y="1"/>
                  </a:cubicBezTo>
                  <a:lnTo>
                    <a:pt x="2155" y="1"/>
                  </a:lnTo>
                  <a:close/>
                  <a:moveTo>
                    <a:pt x="2241" y="87"/>
                  </a:moveTo>
                  <a:cubicBezTo>
                    <a:pt x="2322" y="307"/>
                    <a:pt x="2322" y="307"/>
                    <a:pt x="2322" y="307"/>
                  </a:cubicBezTo>
                  <a:cubicBezTo>
                    <a:pt x="2158" y="307"/>
                    <a:pt x="2158" y="307"/>
                    <a:pt x="2158" y="307"/>
                  </a:cubicBezTo>
                  <a:lnTo>
                    <a:pt x="2241" y="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677492" y="-1417931"/>
              <a:ext cx="877396" cy="582700"/>
            </a:xfrm>
            <a:custGeom>
              <a:avLst/>
              <a:gdLst>
                <a:gd name="T0" fmla="*/ 405 w 1086"/>
                <a:gd name="T1" fmla="*/ 214 h 718"/>
                <a:gd name="T2" fmla="*/ 405 w 1086"/>
                <a:gd name="T3" fmla="*/ 149 h 718"/>
                <a:gd name="T4" fmla="*/ 424 w 1086"/>
                <a:gd name="T5" fmla="*/ 148 h 718"/>
                <a:gd name="T6" fmla="*/ 719 w 1086"/>
                <a:gd name="T7" fmla="*/ 301 h 718"/>
                <a:gd name="T8" fmla="*/ 458 w 1086"/>
                <a:gd name="T9" fmla="*/ 476 h 718"/>
                <a:gd name="T10" fmla="*/ 405 w 1086"/>
                <a:gd name="T11" fmla="*/ 467 h 718"/>
                <a:gd name="T12" fmla="*/ 405 w 1086"/>
                <a:gd name="T13" fmla="*/ 270 h 718"/>
                <a:gd name="T14" fmla="*/ 530 w 1086"/>
                <a:gd name="T15" fmla="*/ 378 h 718"/>
                <a:gd name="T16" fmla="*/ 622 w 1086"/>
                <a:gd name="T17" fmla="*/ 300 h 718"/>
                <a:gd name="T18" fmla="*/ 441 w 1086"/>
                <a:gd name="T19" fmla="*/ 212 h 718"/>
                <a:gd name="T20" fmla="*/ 405 w 1086"/>
                <a:gd name="T21" fmla="*/ 214 h 718"/>
                <a:gd name="T22" fmla="*/ 405 w 1086"/>
                <a:gd name="T23" fmla="*/ 0 h 718"/>
                <a:gd name="T24" fmla="*/ 405 w 1086"/>
                <a:gd name="T25" fmla="*/ 97 h 718"/>
                <a:gd name="T26" fmla="*/ 424 w 1086"/>
                <a:gd name="T27" fmla="*/ 95 h 718"/>
                <a:gd name="T28" fmla="*/ 832 w 1086"/>
                <a:gd name="T29" fmla="*/ 298 h 718"/>
                <a:gd name="T30" fmla="*/ 455 w 1086"/>
                <a:gd name="T31" fmla="*/ 523 h 718"/>
                <a:gd name="T32" fmla="*/ 405 w 1086"/>
                <a:gd name="T33" fmla="*/ 518 h 718"/>
                <a:gd name="T34" fmla="*/ 405 w 1086"/>
                <a:gd name="T35" fmla="*/ 578 h 718"/>
                <a:gd name="T36" fmla="*/ 447 w 1086"/>
                <a:gd name="T37" fmla="*/ 581 h 718"/>
                <a:gd name="T38" fmla="*/ 881 w 1086"/>
                <a:gd name="T39" fmla="*/ 381 h 718"/>
                <a:gd name="T40" fmla="*/ 1004 w 1086"/>
                <a:gd name="T41" fmla="*/ 456 h 718"/>
                <a:gd name="T42" fmla="*/ 449 w 1086"/>
                <a:gd name="T43" fmla="*/ 636 h 718"/>
                <a:gd name="T44" fmla="*/ 405 w 1086"/>
                <a:gd name="T45" fmla="*/ 634 h 718"/>
                <a:gd name="T46" fmla="*/ 405 w 1086"/>
                <a:gd name="T47" fmla="*/ 718 h 718"/>
                <a:gd name="T48" fmla="*/ 1086 w 1086"/>
                <a:gd name="T49" fmla="*/ 718 h 718"/>
                <a:gd name="T50" fmla="*/ 1086 w 1086"/>
                <a:gd name="T51" fmla="*/ 0 h 718"/>
                <a:gd name="T52" fmla="*/ 405 w 1086"/>
                <a:gd name="T53" fmla="*/ 0 h 718"/>
                <a:gd name="T54" fmla="*/ 405 w 1086"/>
                <a:gd name="T55" fmla="*/ 467 h 718"/>
                <a:gd name="T56" fmla="*/ 405 w 1086"/>
                <a:gd name="T57" fmla="*/ 518 h 718"/>
                <a:gd name="T58" fmla="*/ 194 w 1086"/>
                <a:gd name="T59" fmla="*/ 317 h 718"/>
                <a:gd name="T60" fmla="*/ 405 w 1086"/>
                <a:gd name="T61" fmla="*/ 214 h 718"/>
                <a:gd name="T62" fmla="*/ 405 w 1086"/>
                <a:gd name="T63" fmla="*/ 270 h 718"/>
                <a:gd name="T64" fmla="*/ 405 w 1086"/>
                <a:gd name="T65" fmla="*/ 270 h 718"/>
                <a:gd name="T66" fmla="*/ 281 w 1086"/>
                <a:gd name="T67" fmla="*/ 327 h 718"/>
                <a:gd name="T68" fmla="*/ 405 w 1086"/>
                <a:gd name="T69" fmla="*/ 467 h 718"/>
                <a:gd name="T70" fmla="*/ 111 w 1086"/>
                <a:gd name="T71" fmla="*/ 309 h 718"/>
                <a:gd name="T72" fmla="*/ 405 w 1086"/>
                <a:gd name="T73" fmla="*/ 149 h 718"/>
                <a:gd name="T74" fmla="*/ 405 w 1086"/>
                <a:gd name="T75" fmla="*/ 97 h 718"/>
                <a:gd name="T76" fmla="*/ 0 w 1086"/>
                <a:gd name="T77" fmla="*/ 298 h 718"/>
                <a:gd name="T78" fmla="*/ 405 w 1086"/>
                <a:gd name="T79" fmla="*/ 634 h 718"/>
                <a:gd name="T80" fmla="*/ 405 w 1086"/>
                <a:gd name="T81" fmla="*/ 578 h 718"/>
                <a:gd name="T82" fmla="*/ 111 w 1086"/>
                <a:gd name="T83" fmla="*/ 309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6" h="718">
                  <a:moveTo>
                    <a:pt x="405" y="214"/>
                  </a:moveTo>
                  <a:cubicBezTo>
                    <a:pt x="405" y="149"/>
                    <a:pt x="405" y="149"/>
                    <a:pt x="405" y="149"/>
                  </a:cubicBezTo>
                  <a:cubicBezTo>
                    <a:pt x="412" y="149"/>
                    <a:pt x="418" y="148"/>
                    <a:pt x="424" y="148"/>
                  </a:cubicBezTo>
                  <a:cubicBezTo>
                    <a:pt x="602" y="143"/>
                    <a:pt x="719" y="301"/>
                    <a:pt x="719" y="301"/>
                  </a:cubicBezTo>
                  <a:cubicBezTo>
                    <a:pt x="719" y="301"/>
                    <a:pt x="593" y="476"/>
                    <a:pt x="458" y="476"/>
                  </a:cubicBezTo>
                  <a:cubicBezTo>
                    <a:pt x="438" y="476"/>
                    <a:pt x="421" y="472"/>
                    <a:pt x="405" y="467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74" y="279"/>
                    <a:pt x="488" y="309"/>
                    <a:pt x="530" y="378"/>
                  </a:cubicBezTo>
                  <a:cubicBezTo>
                    <a:pt x="622" y="300"/>
                    <a:pt x="622" y="300"/>
                    <a:pt x="622" y="300"/>
                  </a:cubicBezTo>
                  <a:cubicBezTo>
                    <a:pt x="622" y="300"/>
                    <a:pt x="555" y="212"/>
                    <a:pt x="441" y="212"/>
                  </a:cubicBezTo>
                  <a:cubicBezTo>
                    <a:pt x="429" y="212"/>
                    <a:pt x="417" y="213"/>
                    <a:pt x="405" y="214"/>
                  </a:cubicBezTo>
                  <a:moveTo>
                    <a:pt x="405" y="0"/>
                  </a:moveTo>
                  <a:cubicBezTo>
                    <a:pt x="405" y="97"/>
                    <a:pt x="405" y="97"/>
                    <a:pt x="405" y="97"/>
                  </a:cubicBezTo>
                  <a:cubicBezTo>
                    <a:pt x="412" y="96"/>
                    <a:pt x="418" y="96"/>
                    <a:pt x="424" y="95"/>
                  </a:cubicBezTo>
                  <a:cubicBezTo>
                    <a:pt x="671" y="87"/>
                    <a:pt x="832" y="298"/>
                    <a:pt x="832" y="298"/>
                  </a:cubicBezTo>
                  <a:cubicBezTo>
                    <a:pt x="832" y="298"/>
                    <a:pt x="647" y="523"/>
                    <a:pt x="455" y="523"/>
                  </a:cubicBezTo>
                  <a:cubicBezTo>
                    <a:pt x="437" y="523"/>
                    <a:pt x="421" y="521"/>
                    <a:pt x="405" y="518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419" y="580"/>
                    <a:pt x="432" y="581"/>
                    <a:pt x="447" y="581"/>
                  </a:cubicBezTo>
                  <a:cubicBezTo>
                    <a:pt x="626" y="581"/>
                    <a:pt x="755" y="489"/>
                    <a:pt x="881" y="381"/>
                  </a:cubicBezTo>
                  <a:cubicBezTo>
                    <a:pt x="902" y="398"/>
                    <a:pt x="987" y="438"/>
                    <a:pt x="1004" y="456"/>
                  </a:cubicBezTo>
                  <a:cubicBezTo>
                    <a:pt x="885" y="556"/>
                    <a:pt x="607" y="636"/>
                    <a:pt x="449" y="636"/>
                  </a:cubicBezTo>
                  <a:cubicBezTo>
                    <a:pt x="434" y="636"/>
                    <a:pt x="420" y="636"/>
                    <a:pt x="405" y="634"/>
                  </a:cubicBezTo>
                  <a:cubicBezTo>
                    <a:pt x="405" y="718"/>
                    <a:pt x="405" y="718"/>
                    <a:pt x="405" y="718"/>
                  </a:cubicBezTo>
                  <a:cubicBezTo>
                    <a:pt x="1086" y="718"/>
                    <a:pt x="1086" y="718"/>
                    <a:pt x="1086" y="718"/>
                  </a:cubicBezTo>
                  <a:cubicBezTo>
                    <a:pt x="1086" y="0"/>
                    <a:pt x="1086" y="0"/>
                    <a:pt x="1086" y="0"/>
                  </a:cubicBezTo>
                  <a:lnTo>
                    <a:pt x="405" y="0"/>
                  </a:lnTo>
                  <a:close/>
                  <a:moveTo>
                    <a:pt x="405" y="467"/>
                  </a:moveTo>
                  <a:cubicBezTo>
                    <a:pt x="405" y="518"/>
                    <a:pt x="405" y="518"/>
                    <a:pt x="405" y="518"/>
                  </a:cubicBezTo>
                  <a:cubicBezTo>
                    <a:pt x="240" y="489"/>
                    <a:pt x="194" y="317"/>
                    <a:pt x="194" y="317"/>
                  </a:cubicBezTo>
                  <a:cubicBezTo>
                    <a:pt x="194" y="317"/>
                    <a:pt x="273" y="228"/>
                    <a:pt x="405" y="214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336" y="262"/>
                    <a:pt x="281" y="327"/>
                    <a:pt x="281" y="327"/>
                  </a:cubicBezTo>
                  <a:cubicBezTo>
                    <a:pt x="281" y="327"/>
                    <a:pt x="312" y="436"/>
                    <a:pt x="405" y="467"/>
                  </a:cubicBezTo>
                  <a:moveTo>
                    <a:pt x="111" y="309"/>
                  </a:moveTo>
                  <a:cubicBezTo>
                    <a:pt x="111" y="309"/>
                    <a:pt x="209" y="164"/>
                    <a:pt x="405" y="149"/>
                  </a:cubicBezTo>
                  <a:cubicBezTo>
                    <a:pt x="405" y="97"/>
                    <a:pt x="405" y="97"/>
                    <a:pt x="405" y="97"/>
                  </a:cubicBezTo>
                  <a:cubicBezTo>
                    <a:pt x="188" y="114"/>
                    <a:pt x="0" y="298"/>
                    <a:pt x="0" y="298"/>
                  </a:cubicBezTo>
                  <a:cubicBezTo>
                    <a:pt x="0" y="298"/>
                    <a:pt x="106" y="606"/>
                    <a:pt x="405" y="634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186" y="551"/>
                    <a:pt x="111" y="309"/>
                    <a:pt x="111" y="3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</p:grpSp>
    </p:spTree>
    <p:extLst>
      <p:ext uri="{BB962C8B-B14F-4D97-AF65-F5344CB8AC3E}">
        <p14:creationId xmlns:p14="http://schemas.microsoft.com/office/powerpoint/2010/main" val="5883284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cap="none" baseline="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5pPr>
      <a:lvl6pPr marL="380985"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6pPr>
      <a:lvl7pPr marL="761970"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7pPr>
      <a:lvl8pPr marL="1142954"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8pPr>
      <a:lvl9pPr marL="1523939"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750"/>
        </a:spcBef>
        <a:spcAft>
          <a:spcPts val="750"/>
        </a:spcAft>
        <a:buClr>
          <a:schemeClr val="bg2"/>
        </a:buClr>
        <a:buSzPct val="100000"/>
        <a:buFontTx/>
        <a:buNone/>
        <a:defRPr sz="1667" b="0">
          <a:solidFill>
            <a:schemeClr val="bg1"/>
          </a:solidFill>
          <a:latin typeface="Trebuchet MS" pitchFamily="34" charset="0"/>
          <a:ea typeface="+mn-ea"/>
          <a:cs typeface="+mn-cs"/>
        </a:defRPr>
      </a:lvl1pPr>
      <a:lvl2pPr marL="476231" indent="0" algn="l" rtl="0" eaLnBrk="1" fontAlgn="base" hangingPunct="1">
        <a:lnSpc>
          <a:spcPct val="90000"/>
        </a:lnSpc>
        <a:spcBef>
          <a:spcPts val="750"/>
        </a:spcBef>
        <a:spcAft>
          <a:spcPts val="750"/>
        </a:spcAft>
        <a:buClr>
          <a:schemeClr val="bg2"/>
        </a:buClr>
        <a:buSzPct val="100000"/>
        <a:buFontTx/>
        <a:buNone/>
        <a:defRPr sz="1500" b="0">
          <a:solidFill>
            <a:schemeClr val="bg1"/>
          </a:solidFill>
          <a:latin typeface="Trebuchet MS" pitchFamily="34" charset="0"/>
        </a:defRPr>
      </a:lvl2pPr>
      <a:lvl3pPr marL="907485" indent="0" algn="l" rtl="0" eaLnBrk="1" fontAlgn="base" hangingPunct="1">
        <a:lnSpc>
          <a:spcPct val="90000"/>
        </a:lnSpc>
        <a:spcBef>
          <a:spcPts val="750"/>
        </a:spcBef>
        <a:spcAft>
          <a:spcPts val="750"/>
        </a:spcAft>
        <a:buClr>
          <a:schemeClr val="bg2"/>
        </a:buClr>
        <a:buSzPct val="100000"/>
        <a:buFontTx/>
        <a:buNone/>
        <a:defRPr sz="1333" b="0">
          <a:solidFill>
            <a:schemeClr val="bg1"/>
          </a:solidFill>
          <a:latin typeface="Trebuchet MS" pitchFamily="34" charset="0"/>
        </a:defRPr>
      </a:lvl3pPr>
      <a:lvl4pPr marL="1478962" indent="-190492" algn="l" rtl="0" eaLnBrk="1" fontAlgn="base" hangingPunct="1">
        <a:spcBef>
          <a:spcPct val="20000"/>
        </a:spcBef>
        <a:spcAft>
          <a:spcPct val="0"/>
        </a:spcAft>
        <a:buChar char="–"/>
        <a:defRPr sz="1667">
          <a:solidFill>
            <a:schemeClr val="bg1"/>
          </a:solidFill>
          <a:latin typeface="+mn-lt"/>
        </a:defRPr>
      </a:lvl4pPr>
      <a:lvl5pPr marL="1764700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5pPr>
      <a:lvl6pPr marL="2145685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6pPr>
      <a:lvl7pPr marL="2526670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7pPr>
      <a:lvl8pPr marL="2907655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8pPr>
      <a:lvl9pPr marL="3288639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6453" y="529222"/>
            <a:ext cx="831109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169" y="1668640"/>
            <a:ext cx="8290776" cy="32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35212" y="4859405"/>
            <a:ext cx="267523" cy="13465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r"/>
            <a:fld id="{9EF62655-870B-4C06-BC3D-C67D37BAE36D}" type="slidenum">
              <a:rPr lang="en-US" sz="708" kern="1200" smtClean="0">
                <a:solidFill>
                  <a:schemeClr val="accent4"/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pPr algn="r"/>
              <a:t>‹#›</a:t>
            </a:fld>
            <a:r>
              <a:rPr lang="en-US" sz="875" cap="none" baseline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en-US" sz="875" cap="none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461422" y="4888678"/>
            <a:ext cx="486252" cy="89818"/>
            <a:chOff x="677492" y="-1417931"/>
            <a:chExt cx="3154606" cy="582700"/>
          </a:xfrm>
        </p:grpSpPr>
        <p:sp>
          <p:nvSpPr>
            <p:cNvPr id="6" name="Freeform 5"/>
            <p:cNvSpPr>
              <a:spLocks noEditPoints="1"/>
            </p:cNvSpPr>
            <p:nvPr userDrawn="1"/>
          </p:nvSpPr>
          <p:spPr bwMode="auto">
            <a:xfrm>
              <a:off x="3761772" y="-980905"/>
              <a:ext cx="70326" cy="68652"/>
            </a:xfrm>
            <a:custGeom>
              <a:avLst/>
              <a:gdLst>
                <a:gd name="T0" fmla="*/ 36 w 87"/>
                <a:gd name="T1" fmla="*/ 37 h 83"/>
                <a:gd name="T2" fmla="*/ 36 w 87"/>
                <a:gd name="T3" fmla="*/ 26 h 83"/>
                <a:gd name="T4" fmla="*/ 43 w 87"/>
                <a:gd name="T5" fmla="*/ 26 h 83"/>
                <a:gd name="T6" fmla="*/ 52 w 87"/>
                <a:gd name="T7" fmla="*/ 31 h 83"/>
                <a:gd name="T8" fmla="*/ 45 w 87"/>
                <a:gd name="T9" fmla="*/ 37 h 83"/>
                <a:gd name="T10" fmla="*/ 36 w 87"/>
                <a:gd name="T11" fmla="*/ 37 h 83"/>
                <a:gd name="T12" fmla="*/ 36 w 87"/>
                <a:gd name="T13" fmla="*/ 45 h 83"/>
                <a:gd name="T14" fmla="*/ 41 w 87"/>
                <a:gd name="T15" fmla="*/ 45 h 83"/>
                <a:gd name="T16" fmla="*/ 52 w 87"/>
                <a:gd name="T17" fmla="*/ 63 h 83"/>
                <a:gd name="T18" fmla="*/ 63 w 87"/>
                <a:gd name="T19" fmla="*/ 63 h 83"/>
                <a:gd name="T20" fmla="*/ 52 w 87"/>
                <a:gd name="T21" fmla="*/ 44 h 83"/>
                <a:gd name="T22" fmla="*/ 63 w 87"/>
                <a:gd name="T23" fmla="*/ 32 h 83"/>
                <a:gd name="T24" fmla="*/ 44 w 87"/>
                <a:gd name="T25" fmla="*/ 19 h 83"/>
                <a:gd name="T26" fmla="*/ 26 w 87"/>
                <a:gd name="T27" fmla="*/ 19 h 83"/>
                <a:gd name="T28" fmla="*/ 26 w 87"/>
                <a:gd name="T29" fmla="*/ 63 h 83"/>
                <a:gd name="T30" fmla="*/ 36 w 87"/>
                <a:gd name="T31" fmla="*/ 63 h 83"/>
                <a:gd name="T32" fmla="*/ 36 w 87"/>
                <a:gd name="T33" fmla="*/ 45 h 83"/>
                <a:gd name="T34" fmla="*/ 87 w 87"/>
                <a:gd name="T35" fmla="*/ 41 h 83"/>
                <a:gd name="T36" fmla="*/ 44 w 87"/>
                <a:gd name="T37" fmla="*/ 0 h 83"/>
                <a:gd name="T38" fmla="*/ 0 w 87"/>
                <a:gd name="T39" fmla="*/ 41 h 83"/>
                <a:gd name="T40" fmla="*/ 44 w 87"/>
                <a:gd name="T41" fmla="*/ 83 h 83"/>
                <a:gd name="T42" fmla="*/ 87 w 87"/>
                <a:gd name="T43" fmla="*/ 41 h 83"/>
                <a:gd name="T44" fmla="*/ 74 w 87"/>
                <a:gd name="T45" fmla="*/ 41 h 83"/>
                <a:gd name="T46" fmla="*/ 44 w 87"/>
                <a:gd name="T47" fmla="*/ 73 h 83"/>
                <a:gd name="T48" fmla="*/ 44 w 87"/>
                <a:gd name="T49" fmla="*/ 73 h 83"/>
                <a:gd name="T50" fmla="*/ 13 w 87"/>
                <a:gd name="T51" fmla="*/ 41 h 83"/>
                <a:gd name="T52" fmla="*/ 44 w 87"/>
                <a:gd name="T53" fmla="*/ 9 h 83"/>
                <a:gd name="T54" fmla="*/ 74 w 87"/>
                <a:gd name="T5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83">
                  <a:moveTo>
                    <a:pt x="36" y="37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7" y="26"/>
                    <a:pt x="52" y="27"/>
                    <a:pt x="52" y="31"/>
                  </a:cubicBezTo>
                  <a:cubicBezTo>
                    <a:pt x="52" y="36"/>
                    <a:pt x="50" y="37"/>
                    <a:pt x="45" y="37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36" y="45"/>
                  </a:moveTo>
                  <a:cubicBezTo>
                    <a:pt x="41" y="45"/>
                    <a:pt x="41" y="45"/>
                    <a:pt x="41" y="45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8" y="43"/>
                    <a:pt x="63" y="41"/>
                    <a:pt x="63" y="32"/>
                  </a:cubicBezTo>
                  <a:cubicBezTo>
                    <a:pt x="63" y="22"/>
                    <a:pt x="56" y="19"/>
                    <a:pt x="44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45"/>
                    <a:pt x="36" y="45"/>
                    <a:pt x="36" y="45"/>
                  </a:cubicBezTo>
                  <a:moveTo>
                    <a:pt x="87" y="41"/>
                  </a:moveTo>
                  <a:cubicBezTo>
                    <a:pt x="87" y="15"/>
                    <a:pt x="66" y="0"/>
                    <a:pt x="44" y="0"/>
                  </a:cubicBezTo>
                  <a:cubicBezTo>
                    <a:pt x="21" y="0"/>
                    <a:pt x="0" y="15"/>
                    <a:pt x="0" y="41"/>
                  </a:cubicBezTo>
                  <a:cubicBezTo>
                    <a:pt x="0" y="67"/>
                    <a:pt x="21" y="83"/>
                    <a:pt x="44" y="83"/>
                  </a:cubicBezTo>
                  <a:cubicBezTo>
                    <a:pt x="66" y="83"/>
                    <a:pt x="87" y="67"/>
                    <a:pt x="87" y="41"/>
                  </a:cubicBezTo>
                  <a:moveTo>
                    <a:pt x="74" y="41"/>
                  </a:moveTo>
                  <a:cubicBezTo>
                    <a:pt x="74" y="60"/>
                    <a:pt x="60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6" y="73"/>
                    <a:pt x="13" y="60"/>
                    <a:pt x="13" y="41"/>
                  </a:cubicBezTo>
                  <a:cubicBezTo>
                    <a:pt x="13" y="22"/>
                    <a:pt x="26" y="9"/>
                    <a:pt x="44" y="9"/>
                  </a:cubicBezTo>
                  <a:cubicBezTo>
                    <a:pt x="60" y="9"/>
                    <a:pt x="74" y="22"/>
                    <a:pt x="74" y="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1700563" y="-1309093"/>
              <a:ext cx="2039443" cy="385118"/>
            </a:xfrm>
            <a:custGeom>
              <a:avLst/>
              <a:gdLst>
                <a:gd name="T0" fmla="*/ 1048 w 2520"/>
                <a:gd name="T1" fmla="*/ 0 h 472"/>
                <a:gd name="T2" fmla="*/ 1048 w 2520"/>
                <a:gd name="T3" fmla="*/ 472 h 472"/>
                <a:gd name="T4" fmla="*/ 1181 w 2520"/>
                <a:gd name="T5" fmla="*/ 472 h 472"/>
                <a:gd name="T6" fmla="*/ 1181 w 2520"/>
                <a:gd name="T7" fmla="*/ 0 h 472"/>
                <a:gd name="T8" fmla="*/ 1048 w 2520"/>
                <a:gd name="T9" fmla="*/ 0 h 472"/>
                <a:gd name="T10" fmla="*/ 0 w 2520"/>
                <a:gd name="T11" fmla="*/ 0 h 472"/>
                <a:gd name="T12" fmla="*/ 0 w 2520"/>
                <a:gd name="T13" fmla="*/ 472 h 472"/>
                <a:gd name="T14" fmla="*/ 134 w 2520"/>
                <a:gd name="T15" fmla="*/ 472 h 472"/>
                <a:gd name="T16" fmla="*/ 134 w 2520"/>
                <a:gd name="T17" fmla="*/ 105 h 472"/>
                <a:gd name="T18" fmla="*/ 239 w 2520"/>
                <a:gd name="T19" fmla="*/ 106 h 472"/>
                <a:gd name="T20" fmla="*/ 314 w 2520"/>
                <a:gd name="T21" fmla="*/ 132 h 472"/>
                <a:gd name="T22" fmla="*/ 344 w 2520"/>
                <a:gd name="T23" fmla="*/ 257 h 472"/>
                <a:gd name="T24" fmla="*/ 344 w 2520"/>
                <a:gd name="T25" fmla="*/ 472 h 472"/>
                <a:gd name="T26" fmla="*/ 474 w 2520"/>
                <a:gd name="T27" fmla="*/ 472 h 472"/>
                <a:gd name="T28" fmla="*/ 474 w 2520"/>
                <a:gd name="T29" fmla="*/ 211 h 472"/>
                <a:gd name="T30" fmla="*/ 239 w 2520"/>
                <a:gd name="T31" fmla="*/ 0 h 472"/>
                <a:gd name="T32" fmla="*/ 0 w 2520"/>
                <a:gd name="T33" fmla="*/ 0 h 472"/>
                <a:gd name="T34" fmla="*/ 1262 w 2520"/>
                <a:gd name="T35" fmla="*/ 0 h 472"/>
                <a:gd name="T36" fmla="*/ 1262 w 2520"/>
                <a:gd name="T37" fmla="*/ 472 h 472"/>
                <a:gd name="T38" fmla="*/ 1479 w 2520"/>
                <a:gd name="T39" fmla="*/ 472 h 472"/>
                <a:gd name="T40" fmla="*/ 1672 w 2520"/>
                <a:gd name="T41" fmla="*/ 410 h 472"/>
                <a:gd name="T42" fmla="*/ 1719 w 2520"/>
                <a:gd name="T43" fmla="*/ 242 h 472"/>
                <a:gd name="T44" fmla="*/ 1676 w 2520"/>
                <a:gd name="T45" fmla="*/ 79 h 472"/>
                <a:gd name="T46" fmla="*/ 1449 w 2520"/>
                <a:gd name="T47" fmla="*/ 0 h 472"/>
                <a:gd name="T48" fmla="*/ 1262 w 2520"/>
                <a:gd name="T49" fmla="*/ 0 h 472"/>
                <a:gd name="T50" fmla="*/ 1395 w 2520"/>
                <a:gd name="T51" fmla="*/ 103 h 472"/>
                <a:gd name="T52" fmla="*/ 1452 w 2520"/>
                <a:gd name="T53" fmla="*/ 103 h 472"/>
                <a:gd name="T54" fmla="*/ 1589 w 2520"/>
                <a:gd name="T55" fmla="*/ 237 h 472"/>
                <a:gd name="T56" fmla="*/ 1452 w 2520"/>
                <a:gd name="T57" fmla="*/ 372 h 472"/>
                <a:gd name="T58" fmla="*/ 1395 w 2520"/>
                <a:gd name="T59" fmla="*/ 372 h 472"/>
                <a:gd name="T60" fmla="*/ 1395 w 2520"/>
                <a:gd name="T61" fmla="*/ 103 h 472"/>
                <a:gd name="T62" fmla="*/ 856 w 2520"/>
                <a:gd name="T63" fmla="*/ 0 h 472"/>
                <a:gd name="T64" fmla="*/ 745 w 2520"/>
                <a:gd name="T65" fmla="*/ 374 h 472"/>
                <a:gd name="T66" fmla="*/ 638 w 2520"/>
                <a:gd name="T67" fmla="*/ 0 h 472"/>
                <a:gd name="T68" fmla="*/ 494 w 2520"/>
                <a:gd name="T69" fmla="*/ 0 h 472"/>
                <a:gd name="T70" fmla="*/ 646 w 2520"/>
                <a:gd name="T71" fmla="*/ 472 h 472"/>
                <a:gd name="T72" fmla="*/ 838 w 2520"/>
                <a:gd name="T73" fmla="*/ 472 h 472"/>
                <a:gd name="T74" fmla="*/ 992 w 2520"/>
                <a:gd name="T75" fmla="*/ 0 h 472"/>
                <a:gd name="T76" fmla="*/ 856 w 2520"/>
                <a:gd name="T77" fmla="*/ 0 h 472"/>
                <a:gd name="T78" fmla="*/ 1781 w 2520"/>
                <a:gd name="T79" fmla="*/ 472 h 472"/>
                <a:gd name="T80" fmla="*/ 1915 w 2520"/>
                <a:gd name="T81" fmla="*/ 472 h 472"/>
                <a:gd name="T82" fmla="*/ 1915 w 2520"/>
                <a:gd name="T83" fmla="*/ 0 h 472"/>
                <a:gd name="T84" fmla="*/ 1781 w 2520"/>
                <a:gd name="T85" fmla="*/ 0 h 472"/>
                <a:gd name="T86" fmla="*/ 1781 w 2520"/>
                <a:gd name="T87" fmla="*/ 472 h 472"/>
                <a:gd name="T88" fmla="*/ 2155 w 2520"/>
                <a:gd name="T89" fmla="*/ 1 h 472"/>
                <a:gd name="T90" fmla="*/ 1969 w 2520"/>
                <a:gd name="T91" fmla="*/ 472 h 472"/>
                <a:gd name="T92" fmla="*/ 2100 w 2520"/>
                <a:gd name="T93" fmla="*/ 472 h 472"/>
                <a:gd name="T94" fmla="*/ 2130 w 2520"/>
                <a:gd name="T95" fmla="*/ 389 h 472"/>
                <a:gd name="T96" fmla="*/ 2350 w 2520"/>
                <a:gd name="T97" fmla="*/ 389 h 472"/>
                <a:gd name="T98" fmla="*/ 2378 w 2520"/>
                <a:gd name="T99" fmla="*/ 472 h 472"/>
                <a:gd name="T100" fmla="*/ 2520 w 2520"/>
                <a:gd name="T101" fmla="*/ 472 h 472"/>
                <a:gd name="T102" fmla="*/ 2333 w 2520"/>
                <a:gd name="T103" fmla="*/ 1 h 472"/>
                <a:gd name="T104" fmla="*/ 2155 w 2520"/>
                <a:gd name="T105" fmla="*/ 1 h 472"/>
                <a:gd name="T106" fmla="*/ 2241 w 2520"/>
                <a:gd name="T107" fmla="*/ 87 h 472"/>
                <a:gd name="T108" fmla="*/ 2322 w 2520"/>
                <a:gd name="T109" fmla="*/ 307 h 472"/>
                <a:gd name="T110" fmla="*/ 2158 w 2520"/>
                <a:gd name="T111" fmla="*/ 307 h 472"/>
                <a:gd name="T112" fmla="*/ 2241 w 2520"/>
                <a:gd name="T113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20" h="472">
                  <a:moveTo>
                    <a:pt x="1048" y="0"/>
                  </a:moveTo>
                  <a:cubicBezTo>
                    <a:pt x="1048" y="472"/>
                    <a:pt x="1048" y="472"/>
                    <a:pt x="1048" y="472"/>
                  </a:cubicBezTo>
                  <a:cubicBezTo>
                    <a:pt x="1181" y="472"/>
                    <a:pt x="1181" y="472"/>
                    <a:pt x="1181" y="472"/>
                  </a:cubicBezTo>
                  <a:cubicBezTo>
                    <a:pt x="1181" y="0"/>
                    <a:pt x="1181" y="0"/>
                    <a:pt x="1181" y="0"/>
                  </a:cubicBezTo>
                  <a:lnTo>
                    <a:pt x="1048" y="0"/>
                  </a:lnTo>
                  <a:close/>
                  <a:moveTo>
                    <a:pt x="0" y="0"/>
                  </a:moveTo>
                  <a:cubicBezTo>
                    <a:pt x="0" y="472"/>
                    <a:pt x="0" y="472"/>
                    <a:pt x="0" y="472"/>
                  </a:cubicBezTo>
                  <a:cubicBezTo>
                    <a:pt x="134" y="472"/>
                    <a:pt x="134" y="472"/>
                    <a:pt x="134" y="472"/>
                  </a:cubicBezTo>
                  <a:cubicBezTo>
                    <a:pt x="134" y="105"/>
                    <a:pt x="134" y="105"/>
                    <a:pt x="134" y="105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73" y="106"/>
                    <a:pt x="297" y="114"/>
                    <a:pt x="314" y="132"/>
                  </a:cubicBezTo>
                  <a:cubicBezTo>
                    <a:pt x="335" y="154"/>
                    <a:pt x="344" y="191"/>
                    <a:pt x="344" y="257"/>
                  </a:cubicBezTo>
                  <a:cubicBezTo>
                    <a:pt x="344" y="472"/>
                    <a:pt x="344" y="472"/>
                    <a:pt x="344" y="472"/>
                  </a:cubicBezTo>
                  <a:cubicBezTo>
                    <a:pt x="474" y="472"/>
                    <a:pt x="474" y="472"/>
                    <a:pt x="474" y="472"/>
                  </a:cubicBezTo>
                  <a:cubicBezTo>
                    <a:pt x="474" y="211"/>
                    <a:pt x="474" y="211"/>
                    <a:pt x="474" y="211"/>
                  </a:cubicBezTo>
                  <a:cubicBezTo>
                    <a:pt x="474" y="25"/>
                    <a:pt x="355" y="0"/>
                    <a:pt x="239" y="0"/>
                  </a:cubicBezTo>
                  <a:lnTo>
                    <a:pt x="0" y="0"/>
                  </a:lnTo>
                  <a:close/>
                  <a:moveTo>
                    <a:pt x="1262" y="0"/>
                  </a:moveTo>
                  <a:cubicBezTo>
                    <a:pt x="1262" y="472"/>
                    <a:pt x="1262" y="472"/>
                    <a:pt x="1262" y="472"/>
                  </a:cubicBezTo>
                  <a:cubicBezTo>
                    <a:pt x="1479" y="472"/>
                    <a:pt x="1479" y="472"/>
                    <a:pt x="1479" y="472"/>
                  </a:cubicBezTo>
                  <a:cubicBezTo>
                    <a:pt x="1594" y="472"/>
                    <a:pt x="1631" y="453"/>
                    <a:pt x="1672" y="410"/>
                  </a:cubicBezTo>
                  <a:cubicBezTo>
                    <a:pt x="1701" y="380"/>
                    <a:pt x="1719" y="314"/>
                    <a:pt x="1719" y="242"/>
                  </a:cubicBezTo>
                  <a:cubicBezTo>
                    <a:pt x="1719" y="175"/>
                    <a:pt x="1704" y="116"/>
                    <a:pt x="1676" y="79"/>
                  </a:cubicBezTo>
                  <a:cubicBezTo>
                    <a:pt x="1627" y="13"/>
                    <a:pt x="1556" y="0"/>
                    <a:pt x="1449" y="0"/>
                  </a:cubicBezTo>
                  <a:lnTo>
                    <a:pt x="1262" y="0"/>
                  </a:lnTo>
                  <a:close/>
                  <a:moveTo>
                    <a:pt x="1395" y="103"/>
                  </a:moveTo>
                  <a:cubicBezTo>
                    <a:pt x="1452" y="103"/>
                    <a:pt x="1452" y="103"/>
                    <a:pt x="1452" y="103"/>
                  </a:cubicBezTo>
                  <a:cubicBezTo>
                    <a:pt x="1535" y="103"/>
                    <a:pt x="1589" y="140"/>
                    <a:pt x="1589" y="237"/>
                  </a:cubicBezTo>
                  <a:cubicBezTo>
                    <a:pt x="1589" y="334"/>
                    <a:pt x="1535" y="372"/>
                    <a:pt x="1452" y="372"/>
                  </a:cubicBezTo>
                  <a:cubicBezTo>
                    <a:pt x="1395" y="372"/>
                    <a:pt x="1395" y="372"/>
                    <a:pt x="1395" y="372"/>
                  </a:cubicBezTo>
                  <a:lnTo>
                    <a:pt x="1395" y="103"/>
                  </a:lnTo>
                  <a:close/>
                  <a:moveTo>
                    <a:pt x="856" y="0"/>
                  </a:moveTo>
                  <a:cubicBezTo>
                    <a:pt x="745" y="374"/>
                    <a:pt x="745" y="374"/>
                    <a:pt x="745" y="374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494" y="0"/>
                    <a:pt x="494" y="0"/>
                    <a:pt x="494" y="0"/>
                  </a:cubicBezTo>
                  <a:cubicBezTo>
                    <a:pt x="646" y="472"/>
                    <a:pt x="646" y="472"/>
                    <a:pt x="646" y="472"/>
                  </a:cubicBezTo>
                  <a:cubicBezTo>
                    <a:pt x="838" y="472"/>
                    <a:pt x="838" y="472"/>
                    <a:pt x="838" y="472"/>
                  </a:cubicBezTo>
                  <a:cubicBezTo>
                    <a:pt x="992" y="0"/>
                    <a:pt x="992" y="0"/>
                    <a:pt x="992" y="0"/>
                  </a:cubicBezTo>
                  <a:lnTo>
                    <a:pt x="856" y="0"/>
                  </a:lnTo>
                  <a:close/>
                  <a:moveTo>
                    <a:pt x="1781" y="472"/>
                  </a:moveTo>
                  <a:cubicBezTo>
                    <a:pt x="1915" y="472"/>
                    <a:pt x="1915" y="472"/>
                    <a:pt x="1915" y="472"/>
                  </a:cubicBezTo>
                  <a:cubicBezTo>
                    <a:pt x="1915" y="0"/>
                    <a:pt x="1915" y="0"/>
                    <a:pt x="1915" y="0"/>
                  </a:cubicBezTo>
                  <a:cubicBezTo>
                    <a:pt x="1781" y="0"/>
                    <a:pt x="1781" y="0"/>
                    <a:pt x="1781" y="0"/>
                  </a:cubicBezTo>
                  <a:lnTo>
                    <a:pt x="1781" y="472"/>
                  </a:lnTo>
                  <a:close/>
                  <a:moveTo>
                    <a:pt x="2155" y="1"/>
                  </a:moveTo>
                  <a:cubicBezTo>
                    <a:pt x="1969" y="472"/>
                    <a:pt x="1969" y="472"/>
                    <a:pt x="1969" y="472"/>
                  </a:cubicBezTo>
                  <a:cubicBezTo>
                    <a:pt x="2100" y="472"/>
                    <a:pt x="2100" y="472"/>
                    <a:pt x="2100" y="472"/>
                  </a:cubicBezTo>
                  <a:cubicBezTo>
                    <a:pt x="2130" y="389"/>
                    <a:pt x="2130" y="389"/>
                    <a:pt x="2130" y="389"/>
                  </a:cubicBezTo>
                  <a:cubicBezTo>
                    <a:pt x="2350" y="389"/>
                    <a:pt x="2350" y="389"/>
                    <a:pt x="2350" y="389"/>
                  </a:cubicBezTo>
                  <a:cubicBezTo>
                    <a:pt x="2378" y="472"/>
                    <a:pt x="2378" y="472"/>
                    <a:pt x="2378" y="472"/>
                  </a:cubicBezTo>
                  <a:cubicBezTo>
                    <a:pt x="2520" y="472"/>
                    <a:pt x="2520" y="472"/>
                    <a:pt x="2520" y="472"/>
                  </a:cubicBezTo>
                  <a:cubicBezTo>
                    <a:pt x="2333" y="1"/>
                    <a:pt x="2333" y="1"/>
                    <a:pt x="2333" y="1"/>
                  </a:cubicBezTo>
                  <a:lnTo>
                    <a:pt x="2155" y="1"/>
                  </a:lnTo>
                  <a:close/>
                  <a:moveTo>
                    <a:pt x="2241" y="87"/>
                  </a:moveTo>
                  <a:cubicBezTo>
                    <a:pt x="2322" y="307"/>
                    <a:pt x="2322" y="307"/>
                    <a:pt x="2322" y="307"/>
                  </a:cubicBezTo>
                  <a:cubicBezTo>
                    <a:pt x="2158" y="307"/>
                    <a:pt x="2158" y="307"/>
                    <a:pt x="2158" y="307"/>
                  </a:cubicBezTo>
                  <a:lnTo>
                    <a:pt x="2241" y="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677492" y="-1417931"/>
              <a:ext cx="877396" cy="582700"/>
            </a:xfrm>
            <a:custGeom>
              <a:avLst/>
              <a:gdLst>
                <a:gd name="T0" fmla="*/ 405 w 1086"/>
                <a:gd name="T1" fmla="*/ 214 h 718"/>
                <a:gd name="T2" fmla="*/ 405 w 1086"/>
                <a:gd name="T3" fmla="*/ 149 h 718"/>
                <a:gd name="T4" fmla="*/ 424 w 1086"/>
                <a:gd name="T5" fmla="*/ 148 h 718"/>
                <a:gd name="T6" fmla="*/ 719 w 1086"/>
                <a:gd name="T7" fmla="*/ 301 h 718"/>
                <a:gd name="T8" fmla="*/ 458 w 1086"/>
                <a:gd name="T9" fmla="*/ 476 h 718"/>
                <a:gd name="T10" fmla="*/ 405 w 1086"/>
                <a:gd name="T11" fmla="*/ 467 h 718"/>
                <a:gd name="T12" fmla="*/ 405 w 1086"/>
                <a:gd name="T13" fmla="*/ 270 h 718"/>
                <a:gd name="T14" fmla="*/ 530 w 1086"/>
                <a:gd name="T15" fmla="*/ 378 h 718"/>
                <a:gd name="T16" fmla="*/ 622 w 1086"/>
                <a:gd name="T17" fmla="*/ 300 h 718"/>
                <a:gd name="T18" fmla="*/ 441 w 1086"/>
                <a:gd name="T19" fmla="*/ 212 h 718"/>
                <a:gd name="T20" fmla="*/ 405 w 1086"/>
                <a:gd name="T21" fmla="*/ 214 h 718"/>
                <a:gd name="T22" fmla="*/ 405 w 1086"/>
                <a:gd name="T23" fmla="*/ 0 h 718"/>
                <a:gd name="T24" fmla="*/ 405 w 1086"/>
                <a:gd name="T25" fmla="*/ 97 h 718"/>
                <a:gd name="T26" fmla="*/ 424 w 1086"/>
                <a:gd name="T27" fmla="*/ 95 h 718"/>
                <a:gd name="T28" fmla="*/ 832 w 1086"/>
                <a:gd name="T29" fmla="*/ 298 h 718"/>
                <a:gd name="T30" fmla="*/ 455 w 1086"/>
                <a:gd name="T31" fmla="*/ 523 h 718"/>
                <a:gd name="T32" fmla="*/ 405 w 1086"/>
                <a:gd name="T33" fmla="*/ 518 h 718"/>
                <a:gd name="T34" fmla="*/ 405 w 1086"/>
                <a:gd name="T35" fmla="*/ 578 h 718"/>
                <a:gd name="T36" fmla="*/ 447 w 1086"/>
                <a:gd name="T37" fmla="*/ 581 h 718"/>
                <a:gd name="T38" fmla="*/ 881 w 1086"/>
                <a:gd name="T39" fmla="*/ 381 h 718"/>
                <a:gd name="T40" fmla="*/ 1004 w 1086"/>
                <a:gd name="T41" fmla="*/ 456 h 718"/>
                <a:gd name="T42" fmla="*/ 449 w 1086"/>
                <a:gd name="T43" fmla="*/ 636 h 718"/>
                <a:gd name="T44" fmla="*/ 405 w 1086"/>
                <a:gd name="T45" fmla="*/ 634 h 718"/>
                <a:gd name="T46" fmla="*/ 405 w 1086"/>
                <a:gd name="T47" fmla="*/ 718 h 718"/>
                <a:gd name="T48" fmla="*/ 1086 w 1086"/>
                <a:gd name="T49" fmla="*/ 718 h 718"/>
                <a:gd name="T50" fmla="*/ 1086 w 1086"/>
                <a:gd name="T51" fmla="*/ 0 h 718"/>
                <a:gd name="T52" fmla="*/ 405 w 1086"/>
                <a:gd name="T53" fmla="*/ 0 h 718"/>
                <a:gd name="T54" fmla="*/ 405 w 1086"/>
                <a:gd name="T55" fmla="*/ 467 h 718"/>
                <a:gd name="T56" fmla="*/ 405 w 1086"/>
                <a:gd name="T57" fmla="*/ 518 h 718"/>
                <a:gd name="T58" fmla="*/ 194 w 1086"/>
                <a:gd name="T59" fmla="*/ 317 h 718"/>
                <a:gd name="T60" fmla="*/ 405 w 1086"/>
                <a:gd name="T61" fmla="*/ 214 h 718"/>
                <a:gd name="T62" fmla="*/ 405 w 1086"/>
                <a:gd name="T63" fmla="*/ 270 h 718"/>
                <a:gd name="T64" fmla="*/ 405 w 1086"/>
                <a:gd name="T65" fmla="*/ 270 h 718"/>
                <a:gd name="T66" fmla="*/ 281 w 1086"/>
                <a:gd name="T67" fmla="*/ 327 h 718"/>
                <a:gd name="T68" fmla="*/ 405 w 1086"/>
                <a:gd name="T69" fmla="*/ 467 h 718"/>
                <a:gd name="T70" fmla="*/ 111 w 1086"/>
                <a:gd name="T71" fmla="*/ 309 h 718"/>
                <a:gd name="T72" fmla="*/ 405 w 1086"/>
                <a:gd name="T73" fmla="*/ 149 h 718"/>
                <a:gd name="T74" fmla="*/ 405 w 1086"/>
                <a:gd name="T75" fmla="*/ 97 h 718"/>
                <a:gd name="T76" fmla="*/ 0 w 1086"/>
                <a:gd name="T77" fmla="*/ 298 h 718"/>
                <a:gd name="T78" fmla="*/ 405 w 1086"/>
                <a:gd name="T79" fmla="*/ 634 h 718"/>
                <a:gd name="T80" fmla="*/ 405 w 1086"/>
                <a:gd name="T81" fmla="*/ 578 h 718"/>
                <a:gd name="T82" fmla="*/ 111 w 1086"/>
                <a:gd name="T83" fmla="*/ 309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6" h="718">
                  <a:moveTo>
                    <a:pt x="405" y="214"/>
                  </a:moveTo>
                  <a:cubicBezTo>
                    <a:pt x="405" y="149"/>
                    <a:pt x="405" y="149"/>
                    <a:pt x="405" y="149"/>
                  </a:cubicBezTo>
                  <a:cubicBezTo>
                    <a:pt x="412" y="149"/>
                    <a:pt x="418" y="148"/>
                    <a:pt x="424" y="148"/>
                  </a:cubicBezTo>
                  <a:cubicBezTo>
                    <a:pt x="602" y="143"/>
                    <a:pt x="719" y="301"/>
                    <a:pt x="719" y="301"/>
                  </a:cubicBezTo>
                  <a:cubicBezTo>
                    <a:pt x="719" y="301"/>
                    <a:pt x="593" y="476"/>
                    <a:pt x="458" y="476"/>
                  </a:cubicBezTo>
                  <a:cubicBezTo>
                    <a:pt x="438" y="476"/>
                    <a:pt x="421" y="472"/>
                    <a:pt x="405" y="467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74" y="279"/>
                    <a:pt x="488" y="309"/>
                    <a:pt x="530" y="378"/>
                  </a:cubicBezTo>
                  <a:cubicBezTo>
                    <a:pt x="622" y="300"/>
                    <a:pt x="622" y="300"/>
                    <a:pt x="622" y="300"/>
                  </a:cubicBezTo>
                  <a:cubicBezTo>
                    <a:pt x="622" y="300"/>
                    <a:pt x="555" y="212"/>
                    <a:pt x="441" y="212"/>
                  </a:cubicBezTo>
                  <a:cubicBezTo>
                    <a:pt x="429" y="212"/>
                    <a:pt x="417" y="213"/>
                    <a:pt x="405" y="214"/>
                  </a:cubicBezTo>
                  <a:moveTo>
                    <a:pt x="405" y="0"/>
                  </a:moveTo>
                  <a:cubicBezTo>
                    <a:pt x="405" y="97"/>
                    <a:pt x="405" y="97"/>
                    <a:pt x="405" y="97"/>
                  </a:cubicBezTo>
                  <a:cubicBezTo>
                    <a:pt x="412" y="96"/>
                    <a:pt x="418" y="96"/>
                    <a:pt x="424" y="95"/>
                  </a:cubicBezTo>
                  <a:cubicBezTo>
                    <a:pt x="671" y="87"/>
                    <a:pt x="832" y="298"/>
                    <a:pt x="832" y="298"/>
                  </a:cubicBezTo>
                  <a:cubicBezTo>
                    <a:pt x="832" y="298"/>
                    <a:pt x="647" y="523"/>
                    <a:pt x="455" y="523"/>
                  </a:cubicBezTo>
                  <a:cubicBezTo>
                    <a:pt x="437" y="523"/>
                    <a:pt x="421" y="521"/>
                    <a:pt x="405" y="518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419" y="580"/>
                    <a:pt x="432" y="581"/>
                    <a:pt x="447" y="581"/>
                  </a:cubicBezTo>
                  <a:cubicBezTo>
                    <a:pt x="626" y="581"/>
                    <a:pt x="755" y="489"/>
                    <a:pt x="881" y="381"/>
                  </a:cubicBezTo>
                  <a:cubicBezTo>
                    <a:pt x="902" y="398"/>
                    <a:pt x="987" y="438"/>
                    <a:pt x="1004" y="456"/>
                  </a:cubicBezTo>
                  <a:cubicBezTo>
                    <a:pt x="885" y="556"/>
                    <a:pt x="607" y="636"/>
                    <a:pt x="449" y="636"/>
                  </a:cubicBezTo>
                  <a:cubicBezTo>
                    <a:pt x="434" y="636"/>
                    <a:pt x="420" y="636"/>
                    <a:pt x="405" y="634"/>
                  </a:cubicBezTo>
                  <a:cubicBezTo>
                    <a:pt x="405" y="718"/>
                    <a:pt x="405" y="718"/>
                    <a:pt x="405" y="718"/>
                  </a:cubicBezTo>
                  <a:cubicBezTo>
                    <a:pt x="1086" y="718"/>
                    <a:pt x="1086" y="718"/>
                    <a:pt x="1086" y="718"/>
                  </a:cubicBezTo>
                  <a:cubicBezTo>
                    <a:pt x="1086" y="0"/>
                    <a:pt x="1086" y="0"/>
                    <a:pt x="1086" y="0"/>
                  </a:cubicBezTo>
                  <a:lnTo>
                    <a:pt x="405" y="0"/>
                  </a:lnTo>
                  <a:close/>
                  <a:moveTo>
                    <a:pt x="405" y="467"/>
                  </a:moveTo>
                  <a:cubicBezTo>
                    <a:pt x="405" y="518"/>
                    <a:pt x="405" y="518"/>
                    <a:pt x="405" y="518"/>
                  </a:cubicBezTo>
                  <a:cubicBezTo>
                    <a:pt x="240" y="489"/>
                    <a:pt x="194" y="317"/>
                    <a:pt x="194" y="317"/>
                  </a:cubicBezTo>
                  <a:cubicBezTo>
                    <a:pt x="194" y="317"/>
                    <a:pt x="273" y="228"/>
                    <a:pt x="405" y="214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336" y="262"/>
                    <a:pt x="281" y="327"/>
                    <a:pt x="281" y="327"/>
                  </a:cubicBezTo>
                  <a:cubicBezTo>
                    <a:pt x="281" y="327"/>
                    <a:pt x="312" y="436"/>
                    <a:pt x="405" y="467"/>
                  </a:cubicBezTo>
                  <a:moveTo>
                    <a:pt x="111" y="309"/>
                  </a:moveTo>
                  <a:cubicBezTo>
                    <a:pt x="111" y="309"/>
                    <a:pt x="209" y="164"/>
                    <a:pt x="405" y="149"/>
                  </a:cubicBezTo>
                  <a:cubicBezTo>
                    <a:pt x="405" y="97"/>
                    <a:pt x="405" y="97"/>
                    <a:pt x="405" y="97"/>
                  </a:cubicBezTo>
                  <a:cubicBezTo>
                    <a:pt x="188" y="114"/>
                    <a:pt x="0" y="298"/>
                    <a:pt x="0" y="298"/>
                  </a:cubicBezTo>
                  <a:cubicBezTo>
                    <a:pt x="0" y="298"/>
                    <a:pt x="106" y="606"/>
                    <a:pt x="405" y="634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186" y="551"/>
                    <a:pt x="111" y="309"/>
                    <a:pt x="111" y="3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</p:grpSp>
    </p:spTree>
    <p:extLst>
      <p:ext uri="{BB962C8B-B14F-4D97-AF65-F5344CB8AC3E}">
        <p14:creationId xmlns:p14="http://schemas.microsoft.com/office/powerpoint/2010/main" val="7528966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cap="none" baseline="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5pPr>
      <a:lvl6pPr marL="380985"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6pPr>
      <a:lvl7pPr marL="761970"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7pPr>
      <a:lvl8pPr marL="1142954"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8pPr>
      <a:lvl9pPr marL="1523939"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750"/>
        </a:spcBef>
        <a:spcAft>
          <a:spcPts val="750"/>
        </a:spcAft>
        <a:buClr>
          <a:schemeClr val="bg2"/>
        </a:buClr>
        <a:buSzPct val="100000"/>
        <a:buFontTx/>
        <a:buNone/>
        <a:defRPr sz="1667" b="0">
          <a:solidFill>
            <a:schemeClr val="bg1"/>
          </a:solidFill>
          <a:latin typeface="Trebuchet MS" pitchFamily="34" charset="0"/>
          <a:ea typeface="+mn-ea"/>
          <a:cs typeface="+mn-cs"/>
        </a:defRPr>
      </a:lvl1pPr>
      <a:lvl2pPr marL="476231" indent="0" algn="l" rtl="0" eaLnBrk="1" fontAlgn="base" hangingPunct="1">
        <a:lnSpc>
          <a:spcPct val="90000"/>
        </a:lnSpc>
        <a:spcBef>
          <a:spcPts val="750"/>
        </a:spcBef>
        <a:spcAft>
          <a:spcPts val="750"/>
        </a:spcAft>
        <a:buClr>
          <a:schemeClr val="bg2"/>
        </a:buClr>
        <a:buSzPct val="100000"/>
        <a:buFontTx/>
        <a:buNone/>
        <a:defRPr sz="1500" b="0">
          <a:solidFill>
            <a:schemeClr val="bg1"/>
          </a:solidFill>
          <a:latin typeface="Trebuchet MS" pitchFamily="34" charset="0"/>
        </a:defRPr>
      </a:lvl2pPr>
      <a:lvl3pPr marL="907485" indent="0" algn="l" rtl="0" eaLnBrk="1" fontAlgn="base" hangingPunct="1">
        <a:lnSpc>
          <a:spcPct val="90000"/>
        </a:lnSpc>
        <a:spcBef>
          <a:spcPts val="750"/>
        </a:spcBef>
        <a:spcAft>
          <a:spcPts val="750"/>
        </a:spcAft>
        <a:buClr>
          <a:schemeClr val="bg2"/>
        </a:buClr>
        <a:buSzPct val="100000"/>
        <a:buFontTx/>
        <a:buNone/>
        <a:defRPr sz="1333" b="0">
          <a:solidFill>
            <a:schemeClr val="bg1"/>
          </a:solidFill>
          <a:latin typeface="Trebuchet MS" pitchFamily="34" charset="0"/>
        </a:defRPr>
      </a:lvl3pPr>
      <a:lvl4pPr marL="1478962" indent="-190492" algn="l" rtl="0" eaLnBrk="1" fontAlgn="base" hangingPunct="1">
        <a:spcBef>
          <a:spcPct val="20000"/>
        </a:spcBef>
        <a:spcAft>
          <a:spcPct val="0"/>
        </a:spcAft>
        <a:buChar char="–"/>
        <a:defRPr sz="1667">
          <a:solidFill>
            <a:schemeClr val="bg1"/>
          </a:solidFill>
          <a:latin typeface="+mn-lt"/>
        </a:defRPr>
      </a:lvl4pPr>
      <a:lvl5pPr marL="1764700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5pPr>
      <a:lvl6pPr marL="2145685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6pPr>
      <a:lvl7pPr marL="2526670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7pPr>
      <a:lvl8pPr marL="2907655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8pPr>
      <a:lvl9pPr marL="3288639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emf"/><Relationship Id="rId14" Type="http://schemas.openxmlformats.org/officeDocument/2006/relationships/image" Target="../media/image49.emf"/><Relationship Id="rId15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8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3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gif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microsoft.com/office/2007/relationships/hdphoto" Target="../media/hdphoto1.wdp"/><Relationship Id="rId8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68.png"/><Relationship Id="rId8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5" Type="http://schemas.openxmlformats.org/officeDocument/2006/relationships/image" Target="../media/image76.png"/><Relationship Id="rId6" Type="http://schemas.openxmlformats.org/officeDocument/2006/relationships/image" Target="../media/image81.emf"/><Relationship Id="rId7" Type="http://schemas.openxmlformats.org/officeDocument/2006/relationships/image" Target="../media/image82.emf"/><Relationship Id="rId8" Type="http://schemas.openxmlformats.org/officeDocument/2006/relationships/image" Target="../media/image77.png"/><Relationship Id="rId9" Type="http://schemas.openxmlformats.org/officeDocument/2006/relationships/image" Target="../media/image83.png"/><Relationship Id="rId10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3.png"/><Relationship Id="rId5" Type="http://schemas.openxmlformats.org/officeDocument/2006/relationships/image" Target="../media/image86.png"/><Relationship Id="rId6" Type="http://schemas.openxmlformats.org/officeDocument/2006/relationships/image" Target="../media/image68.png"/><Relationship Id="rId7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Relationship Id="rId3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76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gif"/><Relationship Id="rId8" Type="http://schemas.openxmlformats.org/officeDocument/2006/relationships/image" Target="../media/image9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94.gif"/><Relationship Id="rId7" Type="http://schemas.openxmlformats.org/officeDocument/2006/relationships/image" Target="../media/image9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4" Type="http://schemas.openxmlformats.org/officeDocument/2006/relationships/image" Target="../media/image101.gif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0.gif"/><Relationship Id="rId6" Type="http://schemas.openxmlformats.org/officeDocument/2006/relationships/image" Target="../media/image111.gif"/><Relationship Id="rId7" Type="http://schemas.openxmlformats.org/officeDocument/2006/relationships/image" Target="../media/image118.png"/><Relationship Id="rId8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gi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606" y="852095"/>
            <a:ext cx="9144000" cy="79110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Cascaded Scene Flow Prediction using Semantic Segmentation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34" y="1803461"/>
            <a:ext cx="7841757" cy="515442"/>
          </a:xfrm>
        </p:spPr>
        <p:txBody>
          <a:bodyPr>
            <a:normAutofit/>
          </a:bodyPr>
          <a:lstStyle/>
          <a:p>
            <a:r>
              <a:rPr lang="en-US" sz="2300" b="1" dirty="0" smtClean="0">
                <a:solidFill>
                  <a:schemeClr val="tx1"/>
                </a:solidFill>
              </a:rPr>
              <a:t>Zhile Ren       </a:t>
            </a:r>
            <a:r>
              <a:rPr lang="en-US" sz="2300" dirty="0" smtClean="0">
                <a:solidFill>
                  <a:schemeClr val="tx1"/>
                </a:solidFill>
              </a:rPr>
              <a:t>  </a:t>
            </a:r>
            <a:r>
              <a:rPr lang="en-US" sz="2300" b="1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Deqing</a:t>
            </a:r>
            <a:r>
              <a:rPr lang="en-US" sz="2300" dirty="0" smtClean="0">
                <a:solidFill>
                  <a:schemeClr val="tx1"/>
                </a:solidFill>
              </a:rPr>
              <a:t> Sun   Jan </a:t>
            </a:r>
            <a:r>
              <a:rPr lang="en-US" sz="2300" dirty="0" err="1" smtClean="0">
                <a:solidFill>
                  <a:schemeClr val="tx1"/>
                </a:solidFill>
              </a:rPr>
              <a:t>Kautz</a:t>
            </a:r>
            <a:r>
              <a:rPr lang="en-US" sz="2300" dirty="0" smtClean="0">
                <a:solidFill>
                  <a:schemeClr val="tx1"/>
                </a:solidFill>
              </a:rPr>
              <a:t>             Erik </a:t>
            </a:r>
            <a:r>
              <a:rPr lang="en-US" sz="2300" dirty="0" err="1" smtClean="0">
                <a:solidFill>
                  <a:schemeClr val="tx1"/>
                </a:solidFill>
              </a:rPr>
              <a:t>Sudderth</a:t>
            </a:r>
            <a:endParaRPr lang="en-US" sz="2100" dirty="0" smtClean="0">
              <a:solidFill>
                <a:schemeClr val="tx1"/>
              </a:solidFill>
            </a:endParaRPr>
          </a:p>
        </p:txBody>
      </p:sp>
      <p:pic>
        <p:nvPicPr>
          <p:cNvPr id="7" name="Picture 6" descr="786699_300x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37" y="2274775"/>
            <a:ext cx="911423" cy="911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287" y="2294651"/>
            <a:ext cx="1091098" cy="847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1146" y="2440466"/>
            <a:ext cx="2698645" cy="694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6" y="3509963"/>
            <a:ext cx="4325505" cy="13067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94" y="3517770"/>
            <a:ext cx="4299667" cy="129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1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Overview of Semantic Scene Flow</a:t>
            </a:r>
            <a:endParaRPr lang="en-US" dirty="0"/>
          </a:p>
        </p:txBody>
      </p:sp>
      <p:pic>
        <p:nvPicPr>
          <p:cNvPr id="12" name="Picture 11" descr="im_1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420" y="3064838"/>
            <a:ext cx="3702622" cy="1981097"/>
          </a:xfrm>
          <a:prstGeom prst="rect">
            <a:avLst/>
          </a:prstGeom>
        </p:spPr>
      </p:pic>
      <p:pic>
        <p:nvPicPr>
          <p:cNvPr id="13" name="Picture 12" descr="im_2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64" y="1232871"/>
            <a:ext cx="3718427" cy="198955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71012" y="967985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NimbusRomNo9L"/>
                <a:cs typeface="NimbusRomNo9L"/>
              </a:rPr>
              <a:t>Right</a:t>
            </a:r>
            <a:endParaRPr lang="en-US" dirty="0">
              <a:latin typeface="NimbusRomNo9L"/>
              <a:cs typeface="NimbusRomNo9L"/>
            </a:endParaRPr>
          </a:p>
        </p:txBody>
      </p:sp>
      <p:pic>
        <p:nvPicPr>
          <p:cNvPr id="15" name="Picture 14" descr="im_1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29" y="2830511"/>
            <a:ext cx="3697340" cy="1978271"/>
          </a:xfrm>
          <a:prstGeom prst="rect">
            <a:avLst/>
          </a:prstGeom>
        </p:spPr>
      </p:pic>
      <p:pic>
        <p:nvPicPr>
          <p:cNvPr id="16" name="Picture 15" descr="im_2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1" y="842519"/>
            <a:ext cx="3715508" cy="1987992"/>
          </a:xfrm>
          <a:prstGeom prst="rect">
            <a:avLst/>
          </a:prstGeom>
        </p:spPr>
      </p:pic>
      <p:pic>
        <p:nvPicPr>
          <p:cNvPr id="17" name="Picture 16" descr="Icons8-Ios7-Computer-Hardware-Video-Camera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9297">
            <a:off x="462200" y="4356760"/>
            <a:ext cx="278899" cy="278899"/>
          </a:xfrm>
          <a:prstGeom prst="rect">
            <a:avLst/>
          </a:prstGeom>
        </p:spPr>
      </p:pic>
      <p:cxnSp>
        <p:nvCxnSpPr>
          <p:cNvPr id="18" name="Straight Connector 17"/>
          <p:cNvCxnSpPr>
            <a:stCxn id="17" idx="3"/>
          </p:cNvCxnSpPr>
          <p:nvPr/>
        </p:nvCxnSpPr>
        <p:spPr>
          <a:xfrm flipV="1">
            <a:off x="679605" y="3964150"/>
            <a:ext cx="182924" cy="41643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7" idx="3"/>
          </p:cNvCxnSpPr>
          <p:nvPr/>
        </p:nvCxnSpPr>
        <p:spPr>
          <a:xfrm flipV="1">
            <a:off x="679605" y="2830512"/>
            <a:ext cx="182924" cy="155007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</p:cNvCxnSpPr>
          <p:nvPr/>
        </p:nvCxnSpPr>
        <p:spPr>
          <a:xfrm flipV="1">
            <a:off x="679605" y="3714938"/>
            <a:ext cx="3876290" cy="66564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7" idx="3"/>
          </p:cNvCxnSpPr>
          <p:nvPr/>
        </p:nvCxnSpPr>
        <p:spPr>
          <a:xfrm flipH="1" flipV="1">
            <a:off x="679605" y="4380585"/>
            <a:ext cx="3876290" cy="42819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14184" y="4742937"/>
            <a:ext cx="1787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NimbusRomNo9L"/>
                <a:cs typeface="NimbusRomNo9L"/>
              </a:rPr>
              <a:t>Reference Frame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334824" y="833049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NimbusRomNo9L"/>
                <a:cs typeface="NimbusRomNo9L"/>
              </a:rPr>
              <a:t>Left</a:t>
            </a:r>
            <a:endParaRPr lang="en-US" dirty="0">
              <a:latin typeface="NimbusRomNo9L"/>
              <a:cs typeface="NimbusRomNo9L"/>
            </a:endParaRPr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61" y="3395406"/>
            <a:ext cx="165100" cy="18415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5" y="1403447"/>
            <a:ext cx="152400" cy="176784"/>
          </a:xfrm>
          <a:prstGeom prst="rect">
            <a:avLst/>
          </a:prstGeom>
        </p:spPr>
      </p:pic>
      <p:pic>
        <p:nvPicPr>
          <p:cNvPr id="26" name="Picture 25" descr="Icons8-Ios7-Computer-Hardware-Video-Camera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9297">
            <a:off x="458226" y="2372109"/>
            <a:ext cx="278899" cy="278899"/>
          </a:xfrm>
          <a:prstGeom prst="rect">
            <a:avLst/>
          </a:prstGeom>
        </p:spPr>
      </p:pic>
      <p:cxnSp>
        <p:nvCxnSpPr>
          <p:cNvPr id="27" name="Straight Connector 26"/>
          <p:cNvCxnSpPr>
            <a:stCxn id="26" idx="3"/>
          </p:cNvCxnSpPr>
          <p:nvPr/>
        </p:nvCxnSpPr>
        <p:spPr>
          <a:xfrm flipV="1">
            <a:off x="675631" y="1979499"/>
            <a:ext cx="182924" cy="41643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6" idx="3"/>
          </p:cNvCxnSpPr>
          <p:nvPr/>
        </p:nvCxnSpPr>
        <p:spPr>
          <a:xfrm flipV="1">
            <a:off x="675631" y="845861"/>
            <a:ext cx="182924" cy="155007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6" idx="3"/>
          </p:cNvCxnSpPr>
          <p:nvPr/>
        </p:nvCxnSpPr>
        <p:spPr>
          <a:xfrm flipV="1">
            <a:off x="675631" y="1737098"/>
            <a:ext cx="3880264" cy="65883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26" idx="3"/>
          </p:cNvCxnSpPr>
          <p:nvPr/>
        </p:nvCxnSpPr>
        <p:spPr>
          <a:xfrm flipH="1" flipV="1">
            <a:off x="675631" y="2395934"/>
            <a:ext cx="3880264" cy="39999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Icons8-Ios7-Computer-Hardware-Video-Camera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9297">
            <a:off x="4408091" y="2876560"/>
            <a:ext cx="278899" cy="278899"/>
          </a:xfrm>
          <a:prstGeom prst="rect">
            <a:avLst/>
          </a:prstGeom>
        </p:spPr>
      </p:pic>
      <p:cxnSp>
        <p:nvCxnSpPr>
          <p:cNvPr id="32" name="Straight Connector 31"/>
          <p:cNvCxnSpPr>
            <a:stCxn id="31" idx="3"/>
          </p:cNvCxnSpPr>
          <p:nvPr/>
        </p:nvCxnSpPr>
        <p:spPr>
          <a:xfrm flipV="1">
            <a:off x="4625496" y="2317978"/>
            <a:ext cx="182924" cy="58240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31" idx="3"/>
          </p:cNvCxnSpPr>
          <p:nvPr/>
        </p:nvCxnSpPr>
        <p:spPr>
          <a:xfrm flipV="1">
            <a:off x="4625496" y="1350312"/>
            <a:ext cx="182924" cy="155007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31" idx="3"/>
          </p:cNvCxnSpPr>
          <p:nvPr/>
        </p:nvCxnSpPr>
        <p:spPr>
          <a:xfrm flipV="1">
            <a:off x="4625496" y="2109713"/>
            <a:ext cx="3885546" cy="79067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31" idx="3"/>
          </p:cNvCxnSpPr>
          <p:nvPr/>
        </p:nvCxnSpPr>
        <p:spPr>
          <a:xfrm flipH="1" flipV="1">
            <a:off x="4625496" y="2900385"/>
            <a:ext cx="3854182" cy="30920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Icons8-Ios7-Computer-Hardware-Video-Camera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9297">
            <a:off x="4425383" y="4834555"/>
            <a:ext cx="278899" cy="278899"/>
          </a:xfrm>
          <a:prstGeom prst="rect">
            <a:avLst/>
          </a:prstGeom>
        </p:spPr>
      </p:pic>
      <p:cxnSp>
        <p:nvCxnSpPr>
          <p:cNvPr id="37" name="Straight Connector 36"/>
          <p:cNvCxnSpPr>
            <a:stCxn id="36" idx="3"/>
          </p:cNvCxnSpPr>
          <p:nvPr/>
        </p:nvCxnSpPr>
        <p:spPr>
          <a:xfrm flipV="1">
            <a:off x="4642788" y="4200075"/>
            <a:ext cx="182924" cy="65830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6" idx="3"/>
          </p:cNvCxnSpPr>
          <p:nvPr/>
        </p:nvCxnSpPr>
        <p:spPr>
          <a:xfrm flipV="1">
            <a:off x="4642788" y="3075339"/>
            <a:ext cx="165632" cy="178304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6" idx="3"/>
            <a:endCxn id="12" idx="3"/>
          </p:cNvCxnSpPr>
          <p:nvPr/>
        </p:nvCxnSpPr>
        <p:spPr>
          <a:xfrm flipV="1">
            <a:off x="4642788" y="4055387"/>
            <a:ext cx="3868254" cy="8029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36" idx="3"/>
          </p:cNvCxnSpPr>
          <p:nvPr/>
        </p:nvCxnSpPr>
        <p:spPr>
          <a:xfrm flipH="1" flipV="1">
            <a:off x="4642788" y="4858380"/>
            <a:ext cx="3868254" cy="18755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24652" y="4767263"/>
            <a:ext cx="2133600" cy="274637"/>
          </a:xfrm>
        </p:spPr>
        <p:txBody>
          <a:bodyPr/>
          <a:lstStyle/>
          <a:p>
            <a:fld id="{7EA70834-1C87-6249-B4B4-B40F72F832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2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Semantic Scene F</a:t>
            </a:r>
            <a:r>
              <a:rPr lang="en-US" dirty="0" smtClean="0"/>
              <a:t>low</a:t>
            </a:r>
            <a:endParaRPr lang="en-US" dirty="0"/>
          </a:p>
        </p:txBody>
      </p:sp>
      <p:pic>
        <p:nvPicPr>
          <p:cNvPr id="4" name="Picture 3" descr="disp_o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6" y="791591"/>
            <a:ext cx="3855339" cy="1650548"/>
          </a:xfrm>
          <a:prstGeom prst="rect">
            <a:avLst/>
          </a:prstGeom>
        </p:spPr>
      </p:pic>
      <p:pic>
        <p:nvPicPr>
          <p:cNvPr id="5" name="Picture 4" descr="disp_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6" y="2913184"/>
            <a:ext cx="3855339" cy="1618748"/>
          </a:xfrm>
          <a:prstGeom prst="rect">
            <a:avLst/>
          </a:prstGeom>
        </p:spPr>
      </p:pic>
      <p:pic>
        <p:nvPicPr>
          <p:cNvPr id="6" name="Picture 5" descr="flow_ol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" t="30636" b="28496"/>
          <a:stretch/>
        </p:blipFill>
        <p:spPr>
          <a:xfrm>
            <a:off x="3855087" y="932840"/>
            <a:ext cx="5211762" cy="1676695"/>
          </a:xfrm>
          <a:prstGeom prst="rect">
            <a:avLst/>
          </a:prstGeom>
        </p:spPr>
      </p:pic>
      <p:pic>
        <p:nvPicPr>
          <p:cNvPr id="7" name="Picture 6" descr="flow_new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30588" b="29348"/>
          <a:stretch/>
        </p:blipFill>
        <p:spPr>
          <a:xfrm>
            <a:off x="3766174" y="2920116"/>
            <a:ext cx="5389115" cy="18189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8868" y="2442139"/>
            <a:ext cx="170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imbusRomNo9L"/>
                <a:cs typeface="NimbusRomNo9L"/>
              </a:rPr>
              <a:t>Initial Geometry</a:t>
            </a:r>
            <a:endParaRPr lang="en-US" dirty="0">
              <a:latin typeface="NimbusRomNo9L"/>
              <a:cs typeface="NimbusRomNo9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890" y="4554355"/>
            <a:ext cx="1995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imbusRomNo9L"/>
                <a:cs typeface="NimbusRomNo9L"/>
              </a:rPr>
              <a:t>Updated Geometry</a:t>
            </a:r>
            <a:endParaRPr lang="en-US" dirty="0">
              <a:latin typeface="NimbusRomNo9L"/>
              <a:cs typeface="NimbusRomNo9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2834" y="2550784"/>
            <a:ext cx="126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imbusRomNo9L"/>
                <a:cs typeface="NimbusRomNo9L"/>
              </a:rPr>
              <a:t>Initial Flow</a:t>
            </a:r>
            <a:endParaRPr lang="en-US" dirty="0">
              <a:latin typeface="NimbusRomNo9L"/>
              <a:cs typeface="NimbusRomNo9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9901" y="4631401"/>
            <a:ext cx="149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imbusRomNo9L"/>
                <a:cs typeface="NimbusRomNo9L"/>
              </a:rPr>
              <a:t>Updated Flow</a:t>
            </a:r>
            <a:endParaRPr lang="en-US" dirty="0">
              <a:latin typeface="NimbusRomNo9L"/>
              <a:cs typeface="NimbusRomNo9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4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Segmentation, Depth, Motion and Flow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6766252" y="819926"/>
            <a:ext cx="655229" cy="655229"/>
            <a:chOff x="6913153" y="819926"/>
            <a:chExt cx="727791" cy="727791"/>
          </a:xfrm>
        </p:grpSpPr>
        <p:sp>
          <p:nvSpPr>
            <p:cNvPr id="11" name="Oval 10"/>
            <p:cNvSpPr/>
            <p:nvPr/>
          </p:nvSpPr>
          <p:spPr>
            <a:xfrm>
              <a:off x="6913153" y="819926"/>
              <a:ext cx="727791" cy="727791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880" y="1056287"/>
              <a:ext cx="326337" cy="293703"/>
            </a:xfrm>
            <a:prstGeom prst="rect">
              <a:avLst/>
            </a:prstGeom>
          </p:spPr>
        </p:pic>
      </p:grpSp>
      <p:cxnSp>
        <p:nvCxnSpPr>
          <p:cNvPr id="16" name="Straight Connector 15"/>
          <p:cNvCxnSpPr>
            <a:stCxn id="5" idx="4"/>
          </p:cNvCxnSpPr>
          <p:nvPr/>
        </p:nvCxnSpPr>
        <p:spPr>
          <a:xfrm>
            <a:off x="5119561" y="1475155"/>
            <a:ext cx="0" cy="341922"/>
          </a:xfrm>
          <a:prstGeom prst="line">
            <a:avLst/>
          </a:prstGeom>
          <a:ln w="12700">
            <a:solidFill>
              <a:srgbClr val="0001FF"/>
            </a:solidFill>
            <a:tailEnd type="arrow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4" idx="4"/>
          </p:cNvCxnSpPr>
          <p:nvPr/>
        </p:nvCxnSpPr>
        <p:spPr>
          <a:xfrm>
            <a:off x="795003" y="1475155"/>
            <a:ext cx="0" cy="341922"/>
          </a:xfrm>
          <a:prstGeom prst="line">
            <a:avLst/>
          </a:prstGeom>
          <a:ln w="12700">
            <a:solidFill>
              <a:srgbClr val="FB0F14"/>
            </a:solidFill>
            <a:tailEnd type="arrow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4"/>
          </p:cNvCxnSpPr>
          <p:nvPr/>
        </p:nvCxnSpPr>
        <p:spPr>
          <a:xfrm>
            <a:off x="2990944" y="1475155"/>
            <a:ext cx="0" cy="304112"/>
          </a:xfrm>
          <a:prstGeom prst="line">
            <a:avLst/>
          </a:prstGeom>
          <a:ln w="12700">
            <a:solidFill>
              <a:srgbClr val="1AB80E"/>
            </a:solidFill>
            <a:tailEnd type="arrow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4"/>
          </p:cNvCxnSpPr>
          <p:nvPr/>
        </p:nvCxnSpPr>
        <p:spPr>
          <a:xfrm>
            <a:off x="7093867" y="1475155"/>
            <a:ext cx="0" cy="318036"/>
          </a:xfrm>
          <a:prstGeom prst="line">
            <a:avLst/>
          </a:prstGeom>
          <a:ln w="12700">
            <a:solidFill>
              <a:srgbClr val="000000"/>
            </a:solidFill>
            <a:tailEnd type="arrow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31625" y="1461231"/>
            <a:ext cx="1790700" cy="318036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[Dai et al., 2016]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7208" y="1475155"/>
            <a:ext cx="2082800" cy="318036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[Vogel et al., 2013]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93866" y="1530984"/>
            <a:ext cx="2082800" cy="3139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[Vogel et al., 2013]</a:t>
            </a:r>
          </a:p>
        </p:txBody>
      </p:sp>
      <p:pic>
        <p:nvPicPr>
          <p:cNvPr id="20" name="Picture 19" descr="se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8" y="1933538"/>
            <a:ext cx="1855252" cy="849627"/>
          </a:xfrm>
          <a:prstGeom prst="rect">
            <a:avLst/>
          </a:prstGeom>
        </p:spPr>
      </p:pic>
      <p:pic>
        <p:nvPicPr>
          <p:cNvPr id="21" name="Picture 20" descr="disp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176" y="1930422"/>
            <a:ext cx="1773432" cy="810860"/>
          </a:xfrm>
          <a:prstGeom prst="rect">
            <a:avLst/>
          </a:prstGeom>
        </p:spPr>
      </p:pic>
      <p:pic>
        <p:nvPicPr>
          <p:cNvPr id="22" name="Picture 21" descr="motion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54" y="1941260"/>
            <a:ext cx="1935313" cy="884878"/>
          </a:xfrm>
          <a:prstGeom prst="rect">
            <a:avLst/>
          </a:prstGeom>
        </p:spPr>
      </p:pic>
      <p:pic>
        <p:nvPicPr>
          <p:cNvPr id="23" name="Picture 22" descr="flow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69" y="1935550"/>
            <a:ext cx="1892195" cy="866546"/>
          </a:xfrm>
          <a:prstGeom prst="rect">
            <a:avLst/>
          </a:prstGeom>
        </p:spPr>
      </p:pic>
      <p:pic>
        <p:nvPicPr>
          <p:cNvPr id="24" name="Picture 23" descr="disp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176" y="2911374"/>
            <a:ext cx="1770309" cy="810727"/>
          </a:xfrm>
          <a:prstGeom prst="rect">
            <a:avLst/>
          </a:prstGeom>
        </p:spPr>
      </p:pic>
      <p:pic>
        <p:nvPicPr>
          <p:cNvPr id="25" name="Picture 24" descr="seg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8" y="2924424"/>
            <a:ext cx="1855510" cy="848390"/>
          </a:xfrm>
          <a:prstGeom prst="rect">
            <a:avLst/>
          </a:prstGeom>
        </p:spPr>
      </p:pic>
      <p:pic>
        <p:nvPicPr>
          <p:cNvPr id="26" name="Picture 25" descr="flow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02" y="2924305"/>
            <a:ext cx="1892860" cy="865467"/>
          </a:xfrm>
          <a:prstGeom prst="rect">
            <a:avLst/>
          </a:prstGeom>
        </p:spPr>
      </p:pic>
      <p:pic>
        <p:nvPicPr>
          <p:cNvPr id="27" name="Picture 26" descr="motion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54" y="2911822"/>
            <a:ext cx="1952599" cy="892781"/>
          </a:xfrm>
          <a:prstGeom prst="rect">
            <a:avLst/>
          </a:prstGeom>
        </p:spPr>
      </p:pic>
      <p:pic>
        <p:nvPicPr>
          <p:cNvPr id="28" name="Picture 27" descr="motion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54" y="3936351"/>
            <a:ext cx="1952599" cy="892781"/>
          </a:xfrm>
          <a:prstGeom prst="rect">
            <a:avLst/>
          </a:prstGeom>
        </p:spPr>
      </p:pic>
      <p:pic>
        <p:nvPicPr>
          <p:cNvPr id="29" name="Picture 28" descr="seg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8" y="3914802"/>
            <a:ext cx="1855510" cy="848390"/>
          </a:xfrm>
          <a:prstGeom prst="rect">
            <a:avLst/>
          </a:prstGeom>
        </p:spPr>
      </p:pic>
      <p:pic>
        <p:nvPicPr>
          <p:cNvPr id="30" name="Picture 29" descr="flow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93" y="3938565"/>
            <a:ext cx="1901070" cy="869221"/>
          </a:xfrm>
          <a:prstGeom prst="rect">
            <a:avLst/>
          </a:prstGeom>
        </p:spPr>
      </p:pic>
      <p:pic>
        <p:nvPicPr>
          <p:cNvPr id="31" name="Picture 30" descr="disp3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67" y="3914150"/>
            <a:ext cx="1781673" cy="81593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133181" y="3217316"/>
            <a:ext cx="912420" cy="28507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Cascade 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47654" y="4196310"/>
            <a:ext cx="912420" cy="28507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Cascade 2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481052" y="847253"/>
            <a:ext cx="627902" cy="627902"/>
            <a:chOff x="481051" y="996662"/>
            <a:chExt cx="745713" cy="745713"/>
          </a:xfrm>
        </p:grpSpPr>
        <p:sp>
          <p:nvSpPr>
            <p:cNvPr id="14" name="Oval 13"/>
            <p:cNvSpPr/>
            <p:nvPr/>
          </p:nvSpPr>
          <p:spPr>
            <a:xfrm>
              <a:off x="481051" y="996662"/>
              <a:ext cx="745713" cy="745713"/>
            </a:xfrm>
            <a:prstGeom prst="ellipse">
              <a:avLst/>
            </a:prstGeom>
            <a:noFill/>
            <a:ln w="25400">
              <a:solidFill>
                <a:srgbClr val="FB0F14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98" y="1188198"/>
              <a:ext cx="292100" cy="34290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2679368" y="852004"/>
            <a:ext cx="623151" cy="623151"/>
            <a:chOff x="2649486" y="1016355"/>
            <a:chExt cx="735955" cy="735955"/>
          </a:xfrm>
        </p:grpSpPr>
        <p:sp>
          <p:nvSpPr>
            <p:cNvPr id="8" name="Oval 7"/>
            <p:cNvSpPr/>
            <p:nvPr/>
          </p:nvSpPr>
          <p:spPr>
            <a:xfrm>
              <a:off x="2649486" y="1016355"/>
              <a:ext cx="735955" cy="735955"/>
            </a:xfrm>
            <a:prstGeom prst="ellipse">
              <a:avLst/>
            </a:prstGeom>
            <a:noFill/>
            <a:ln w="25400">
              <a:solidFill>
                <a:srgbClr val="1AB80E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664" y="1217517"/>
              <a:ext cx="342900" cy="330200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4810000" y="856033"/>
            <a:ext cx="619121" cy="619122"/>
            <a:chOff x="4906993" y="1020384"/>
            <a:chExt cx="731925" cy="731926"/>
          </a:xfrm>
        </p:grpSpPr>
        <p:sp>
          <p:nvSpPr>
            <p:cNvPr id="5" name="Oval 4"/>
            <p:cNvSpPr/>
            <p:nvPr/>
          </p:nvSpPr>
          <p:spPr>
            <a:xfrm>
              <a:off x="4906993" y="1020384"/>
              <a:ext cx="731925" cy="731926"/>
            </a:xfrm>
            <a:prstGeom prst="ellipse">
              <a:avLst/>
            </a:prstGeom>
            <a:noFill/>
            <a:ln w="25400">
              <a:solidFill>
                <a:srgbClr val="0001FF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46" name="Picture 45" descr="latex-image-1.pdf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838" y="1247899"/>
              <a:ext cx="411508" cy="288056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4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Optimize Global Energy Function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681761" y="903577"/>
            <a:ext cx="1758655" cy="3613967"/>
            <a:chOff x="6232056" y="890318"/>
            <a:chExt cx="1758655" cy="3613967"/>
          </a:xfrm>
        </p:grpSpPr>
        <p:sp>
          <p:nvSpPr>
            <p:cNvPr id="4" name="Rectangle 3"/>
            <p:cNvSpPr/>
            <p:nvPr/>
          </p:nvSpPr>
          <p:spPr>
            <a:xfrm>
              <a:off x="6232056" y="1275652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Segmentation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232056" y="2103634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Geometry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32233" y="2990453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Motion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32233" y="3874561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Flow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cxnSp>
          <p:nvCxnSpPr>
            <p:cNvPr id="8" name="Straight Arrow Connector 7"/>
            <p:cNvCxnSpPr>
              <a:stCxn id="12" idx="2"/>
            </p:cNvCxnSpPr>
            <p:nvPr/>
          </p:nvCxnSpPr>
          <p:spPr>
            <a:xfrm>
              <a:off x="7016427" y="1687784"/>
              <a:ext cx="0" cy="4158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016427" y="2515766"/>
              <a:ext cx="177" cy="4746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016604" y="3402585"/>
              <a:ext cx="0" cy="4719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/>
            <p:nvPr/>
          </p:nvCxnSpPr>
          <p:spPr>
            <a:xfrm rot="16200000" flipH="1">
              <a:off x="5696674" y="2210248"/>
              <a:ext cx="3613965" cy="974106"/>
            </a:xfrm>
            <a:prstGeom prst="bentConnector3">
              <a:avLst>
                <a:gd name="adj1" fmla="val 1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endCxn id="12" idx="0"/>
            </p:cNvCxnSpPr>
            <p:nvPr/>
          </p:nvCxnSpPr>
          <p:spPr>
            <a:xfrm>
              <a:off x="7016427" y="890319"/>
              <a:ext cx="0" cy="38533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/>
            <p:nvPr/>
          </p:nvCxnSpPr>
          <p:spPr>
            <a:xfrm rot="16200000" flipH="1">
              <a:off x="7394861" y="3908436"/>
              <a:ext cx="217593" cy="974106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2" y="969045"/>
            <a:ext cx="5719684" cy="7510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5503" y="1996463"/>
            <a:ext cx="5633145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="1" dirty="0" smtClean="0"/>
              <a:t>Cascaded Prediction </a:t>
            </a:r>
            <a:r>
              <a:rPr lang="en-US" sz="2300" dirty="0" smtClean="0"/>
              <a:t>[</a:t>
            </a:r>
            <a:r>
              <a:rPr lang="en-US" sz="2300" dirty="0" err="1" smtClean="0"/>
              <a:t>Heitz</a:t>
            </a:r>
            <a:r>
              <a:rPr lang="en-US" sz="2300" dirty="0" smtClean="0"/>
              <a:t> et al., 2008]: </a:t>
            </a:r>
          </a:p>
          <a:p>
            <a:r>
              <a:rPr lang="en-US" sz="2300" dirty="0" smtClean="0"/>
              <a:t>Can be viewed as blocked </a:t>
            </a:r>
            <a:r>
              <a:rPr lang="en-US" sz="2300" dirty="0" smtClean="0"/>
              <a:t>coordinate descent</a:t>
            </a:r>
            <a:endParaRPr lang="en-US" sz="2300" dirty="0"/>
          </a:p>
        </p:txBody>
      </p:sp>
      <p:sp>
        <p:nvSpPr>
          <p:cNvPr id="21" name="Rounded Rectangle 20"/>
          <p:cNvSpPr/>
          <p:nvPr/>
        </p:nvSpPr>
        <p:spPr>
          <a:xfrm>
            <a:off x="656629" y="820482"/>
            <a:ext cx="2233534" cy="582615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3174805" y="810698"/>
            <a:ext cx="2473548" cy="556541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38524" y="1245827"/>
            <a:ext cx="2638443" cy="604922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524103" y="1249733"/>
            <a:ext cx="2444749" cy="60101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flow_new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30588" b="29348"/>
          <a:stretch/>
        </p:blipFill>
        <p:spPr>
          <a:xfrm>
            <a:off x="748928" y="2796682"/>
            <a:ext cx="5389115" cy="181890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527966" y="3815629"/>
            <a:ext cx="484322" cy="484322"/>
            <a:chOff x="6913153" y="819926"/>
            <a:chExt cx="727791" cy="727791"/>
          </a:xfrm>
        </p:grpSpPr>
        <p:sp>
          <p:nvSpPr>
            <p:cNvPr id="26" name="Oval 25"/>
            <p:cNvSpPr/>
            <p:nvPr/>
          </p:nvSpPr>
          <p:spPr>
            <a:xfrm>
              <a:off x="6913153" y="819926"/>
              <a:ext cx="727791" cy="727791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880" y="1056287"/>
              <a:ext cx="326337" cy="29370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527941" y="1229012"/>
            <a:ext cx="531930" cy="531930"/>
            <a:chOff x="481051" y="996662"/>
            <a:chExt cx="745713" cy="745713"/>
          </a:xfrm>
        </p:grpSpPr>
        <p:sp>
          <p:nvSpPr>
            <p:cNvPr id="30" name="Oval 29"/>
            <p:cNvSpPr/>
            <p:nvPr/>
          </p:nvSpPr>
          <p:spPr>
            <a:xfrm>
              <a:off x="481051" y="996662"/>
              <a:ext cx="745713" cy="745713"/>
            </a:xfrm>
            <a:prstGeom prst="ellipse">
              <a:avLst/>
            </a:prstGeom>
            <a:noFill/>
            <a:ln w="25400">
              <a:solidFill>
                <a:srgbClr val="FB0F14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Picture 30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98" y="1188198"/>
              <a:ext cx="292100" cy="34290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527941" y="2012723"/>
            <a:ext cx="532562" cy="532562"/>
            <a:chOff x="2649486" y="1016355"/>
            <a:chExt cx="735955" cy="735955"/>
          </a:xfrm>
        </p:grpSpPr>
        <p:sp>
          <p:nvSpPr>
            <p:cNvPr id="33" name="Oval 32"/>
            <p:cNvSpPr/>
            <p:nvPr/>
          </p:nvSpPr>
          <p:spPr>
            <a:xfrm>
              <a:off x="2649486" y="1016355"/>
              <a:ext cx="735955" cy="735955"/>
            </a:xfrm>
            <a:prstGeom prst="ellipse">
              <a:avLst/>
            </a:prstGeom>
            <a:noFill/>
            <a:ln w="25400">
              <a:solidFill>
                <a:srgbClr val="1AB80E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664" y="1217517"/>
              <a:ext cx="342900" cy="33020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515103" y="2954755"/>
            <a:ext cx="510045" cy="510046"/>
            <a:chOff x="4906993" y="1020384"/>
            <a:chExt cx="731925" cy="731926"/>
          </a:xfrm>
        </p:grpSpPr>
        <p:sp>
          <p:nvSpPr>
            <p:cNvPr id="36" name="Oval 35"/>
            <p:cNvSpPr/>
            <p:nvPr/>
          </p:nvSpPr>
          <p:spPr>
            <a:xfrm>
              <a:off x="4906993" y="1020384"/>
              <a:ext cx="731925" cy="731926"/>
            </a:xfrm>
            <a:prstGeom prst="ellipse">
              <a:avLst/>
            </a:prstGeom>
            <a:noFill/>
            <a:ln w="25400">
              <a:solidFill>
                <a:srgbClr val="0001FF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37" name="Picture 36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838" y="1247899"/>
              <a:ext cx="411508" cy="288056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Refinement of Semantic Segmentation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681761" y="903577"/>
            <a:ext cx="1758655" cy="3613967"/>
            <a:chOff x="6232056" y="890318"/>
            <a:chExt cx="1758655" cy="3613967"/>
          </a:xfrm>
        </p:grpSpPr>
        <p:sp>
          <p:nvSpPr>
            <p:cNvPr id="4" name="Rectangle 3"/>
            <p:cNvSpPr/>
            <p:nvPr/>
          </p:nvSpPr>
          <p:spPr>
            <a:xfrm>
              <a:off x="6232056" y="1275652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Segmentation</a:t>
              </a:r>
              <a:endParaRPr lang="en-US" b="1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232056" y="2103634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Geometry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32233" y="2990453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Motion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32233" y="3874561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Flow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cxnSp>
          <p:nvCxnSpPr>
            <p:cNvPr id="8" name="Straight Arrow Connector 7"/>
            <p:cNvCxnSpPr>
              <a:stCxn id="12" idx="2"/>
            </p:cNvCxnSpPr>
            <p:nvPr/>
          </p:nvCxnSpPr>
          <p:spPr>
            <a:xfrm>
              <a:off x="7016427" y="1687784"/>
              <a:ext cx="0" cy="4158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016427" y="2515766"/>
              <a:ext cx="177" cy="4746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016604" y="3402585"/>
              <a:ext cx="0" cy="4719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/>
            <p:nvPr/>
          </p:nvCxnSpPr>
          <p:spPr>
            <a:xfrm rot="16200000" flipH="1">
              <a:off x="5696674" y="2210248"/>
              <a:ext cx="3613965" cy="974106"/>
            </a:xfrm>
            <a:prstGeom prst="bentConnector3">
              <a:avLst>
                <a:gd name="adj1" fmla="val 1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endCxn id="12" idx="0"/>
            </p:cNvCxnSpPr>
            <p:nvPr/>
          </p:nvCxnSpPr>
          <p:spPr>
            <a:xfrm>
              <a:off x="7016427" y="890319"/>
              <a:ext cx="0" cy="38533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/>
            <p:nvPr/>
          </p:nvCxnSpPr>
          <p:spPr>
            <a:xfrm rot="16200000" flipH="1">
              <a:off x="7394861" y="3908436"/>
              <a:ext cx="217593" cy="974106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2" y="969045"/>
            <a:ext cx="5719684" cy="75107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74558" y="802553"/>
            <a:ext cx="2233534" cy="582615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se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41" y="2307018"/>
            <a:ext cx="3933301" cy="179841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527941" y="1229012"/>
            <a:ext cx="531930" cy="531930"/>
            <a:chOff x="481051" y="996662"/>
            <a:chExt cx="745713" cy="745713"/>
          </a:xfrm>
        </p:grpSpPr>
        <p:sp>
          <p:nvSpPr>
            <p:cNvPr id="23" name="Oval 22"/>
            <p:cNvSpPr/>
            <p:nvPr/>
          </p:nvSpPr>
          <p:spPr>
            <a:xfrm>
              <a:off x="481051" y="996662"/>
              <a:ext cx="745713" cy="745713"/>
            </a:xfrm>
            <a:prstGeom prst="ellipse">
              <a:avLst/>
            </a:prstGeom>
            <a:noFill/>
            <a:ln w="25400">
              <a:solidFill>
                <a:srgbClr val="FB0F14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98" y="1188198"/>
              <a:ext cx="292100" cy="342900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1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Refinement of Semantic 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3208" y="942283"/>
            <a:ext cx="5061066" cy="2463210"/>
          </a:xfrm>
        </p:spPr>
        <p:txBody>
          <a:bodyPr>
            <a:noAutofit/>
          </a:bodyPr>
          <a:lstStyle/>
          <a:p>
            <a:r>
              <a:rPr lang="en-US" sz="2200" dirty="0" smtClean="0"/>
              <a:t>Unary Energy</a:t>
            </a:r>
          </a:p>
          <a:p>
            <a:pPr lvl="1"/>
            <a:r>
              <a:rPr lang="en-US" sz="2200" dirty="0" smtClean="0"/>
              <a:t>Penalize label </a:t>
            </a:r>
            <a:r>
              <a:rPr lang="en-US" sz="2200" dirty="0" smtClean="0"/>
              <a:t>disagreement to initial segmentation</a:t>
            </a:r>
            <a:endParaRPr lang="en-US" sz="2200" dirty="0" smtClean="0"/>
          </a:p>
          <a:p>
            <a:pPr lvl="1"/>
            <a:r>
              <a:rPr lang="en-US" sz="2200" dirty="0" smtClean="0"/>
              <a:t>Tolerate label disagreement for border pixels</a:t>
            </a:r>
          </a:p>
          <a:p>
            <a:r>
              <a:rPr lang="en-US" sz="2200" dirty="0" smtClean="0"/>
              <a:t>Spatial Energy:</a:t>
            </a:r>
          </a:p>
          <a:p>
            <a:pPr lvl="1"/>
            <a:r>
              <a:rPr lang="en-US" sz="2200" dirty="0" smtClean="0"/>
              <a:t>Penalize inconsistent color &amp; depth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921907" y="2466915"/>
            <a:ext cx="825270" cy="772102"/>
            <a:chOff x="4113125" y="2202404"/>
            <a:chExt cx="887457" cy="830283"/>
          </a:xfrm>
        </p:grpSpPr>
        <p:sp>
          <p:nvSpPr>
            <p:cNvPr id="5" name="Oval 4"/>
            <p:cNvSpPr/>
            <p:nvPr/>
          </p:nvSpPr>
          <p:spPr>
            <a:xfrm>
              <a:off x="4113125" y="2524166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5" idx="6"/>
              <a:endCxn id="7" idx="2"/>
            </p:cNvCxnSpPr>
            <p:nvPr/>
          </p:nvCxnSpPr>
          <p:spPr>
            <a:xfrm>
              <a:off x="4291168" y="2613188"/>
              <a:ext cx="174138" cy="257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4465306" y="2526742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7" idx="6"/>
              <a:endCxn id="10" idx="2"/>
            </p:cNvCxnSpPr>
            <p:nvPr/>
          </p:nvCxnSpPr>
          <p:spPr>
            <a:xfrm>
              <a:off x="4643349" y="2615764"/>
              <a:ext cx="178709" cy="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7" idx="4"/>
              <a:endCxn id="13" idx="0"/>
            </p:cNvCxnSpPr>
            <p:nvPr/>
          </p:nvCxnSpPr>
          <p:spPr>
            <a:xfrm>
              <a:off x="4554328" y="2704785"/>
              <a:ext cx="2564" cy="14558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4822058" y="2526744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465306" y="2205692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11" idx="4"/>
              <a:endCxn id="7" idx="0"/>
            </p:cNvCxnSpPr>
            <p:nvPr/>
          </p:nvCxnSpPr>
          <p:spPr>
            <a:xfrm>
              <a:off x="4554328" y="2383735"/>
              <a:ext cx="0" cy="14300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4467870" y="2850370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822539" y="2202404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1" idx="6"/>
              <a:endCxn id="14" idx="2"/>
            </p:cNvCxnSpPr>
            <p:nvPr/>
          </p:nvCxnSpPr>
          <p:spPr>
            <a:xfrm flipV="1">
              <a:off x="4643349" y="2291426"/>
              <a:ext cx="179190" cy="32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4" idx="4"/>
              <a:endCxn id="10" idx="0"/>
            </p:cNvCxnSpPr>
            <p:nvPr/>
          </p:nvCxnSpPr>
          <p:spPr>
            <a:xfrm flipH="1">
              <a:off x="4911080" y="2380447"/>
              <a:ext cx="481" cy="14629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3" idx="6"/>
              <a:endCxn id="23" idx="2"/>
            </p:cNvCxnSpPr>
            <p:nvPr/>
          </p:nvCxnSpPr>
          <p:spPr>
            <a:xfrm>
              <a:off x="4645913" y="2939392"/>
              <a:ext cx="173354" cy="427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3" idx="2"/>
              <a:endCxn id="25" idx="6"/>
            </p:cNvCxnSpPr>
            <p:nvPr/>
          </p:nvCxnSpPr>
          <p:spPr>
            <a:xfrm flipH="1">
              <a:off x="4292691" y="2939392"/>
              <a:ext cx="175179" cy="427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1" idx="2"/>
              <a:endCxn id="24" idx="6"/>
            </p:cNvCxnSpPr>
            <p:nvPr/>
          </p:nvCxnSpPr>
          <p:spPr>
            <a:xfrm flipH="1">
              <a:off x="4292691" y="2294714"/>
              <a:ext cx="172615" cy="161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0" idx="4"/>
              <a:endCxn id="23" idx="0"/>
            </p:cNvCxnSpPr>
            <p:nvPr/>
          </p:nvCxnSpPr>
          <p:spPr>
            <a:xfrm flipH="1">
              <a:off x="4908289" y="2704787"/>
              <a:ext cx="2791" cy="14985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5" idx="4"/>
              <a:endCxn id="25" idx="0"/>
            </p:cNvCxnSpPr>
            <p:nvPr/>
          </p:nvCxnSpPr>
          <p:spPr>
            <a:xfrm>
              <a:off x="4202147" y="2702209"/>
              <a:ext cx="1523" cy="15243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5" idx="0"/>
              <a:endCxn id="24" idx="4"/>
            </p:cNvCxnSpPr>
            <p:nvPr/>
          </p:nvCxnSpPr>
          <p:spPr>
            <a:xfrm flipV="1">
              <a:off x="4202147" y="2385353"/>
              <a:ext cx="1523" cy="13881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819267" y="2854644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114648" y="2207310"/>
              <a:ext cx="178043" cy="1780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114648" y="2854643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 descr="init_se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08" y="1379223"/>
            <a:ext cx="2576035" cy="1592925"/>
          </a:xfrm>
          <a:prstGeom prst="rect">
            <a:avLst/>
          </a:prstGeom>
        </p:spPr>
      </p:pic>
      <p:pic>
        <p:nvPicPr>
          <p:cNvPr id="27" name="Picture 26" descr="with_di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20" y="3201564"/>
            <a:ext cx="2598479" cy="160427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568752" y="2079882"/>
            <a:ext cx="1695327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latin typeface="Myriad Pro"/>
                <a:cs typeface="Myriad Pro"/>
              </a:rPr>
              <a:t>[Dai et </a:t>
            </a:r>
            <a:r>
              <a:rPr lang="en-US" sz="1600" dirty="0">
                <a:latin typeface="Myriad Pro"/>
                <a:cs typeface="Myriad Pro"/>
              </a:rPr>
              <a:t>al., </a:t>
            </a:r>
            <a:r>
              <a:rPr lang="en-US" sz="1600" dirty="0" smtClean="0">
                <a:latin typeface="Myriad Pro"/>
                <a:cs typeface="Myriad Pro"/>
              </a:rPr>
              <a:t>2016]</a:t>
            </a:r>
            <a:endParaRPr lang="en-US" sz="1600" dirty="0">
              <a:latin typeface="Myriad Pro"/>
              <a:cs typeface="Myriad Pro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84602" y="3901347"/>
            <a:ext cx="1447148" cy="53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Refined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segmentation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4830246" y="2622124"/>
            <a:ext cx="487160" cy="364230"/>
          </a:xfrm>
          <a:prstGeom prst="straightConnector1">
            <a:avLst/>
          </a:prstGeom>
          <a:ln w="25400">
            <a:solidFill>
              <a:srgbClr val="FF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-40298" y="3793654"/>
            <a:ext cx="50610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200" dirty="0">
                <a:latin typeface="Myriad Pro"/>
                <a:cs typeface="Myriad Pro"/>
              </a:rPr>
              <a:t>Inference: Tree-Reweighted BP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200" dirty="0">
                <a:latin typeface="Myriad Pro"/>
                <a:cs typeface="Myriad Pro"/>
              </a:rPr>
              <a:t>Parameter learning: Structured SVM</a:t>
            </a:r>
          </a:p>
        </p:txBody>
      </p:sp>
      <p:cxnSp>
        <p:nvCxnSpPr>
          <p:cNvPr id="32" name="Straight Connector 31"/>
          <p:cNvCxnSpPr>
            <a:stCxn id="7" idx="1"/>
            <a:endCxn id="24" idx="5"/>
          </p:cNvCxnSpPr>
          <p:nvPr/>
        </p:nvCxnSpPr>
        <p:spPr>
          <a:xfrm flipH="1" flipV="1">
            <a:off x="4064643" y="2612797"/>
            <a:ext cx="209014" cy="17997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3" idx="1"/>
            <a:endCxn id="7" idx="5"/>
          </p:cNvCxnSpPr>
          <p:nvPr/>
        </p:nvCxnSpPr>
        <p:spPr>
          <a:xfrm flipH="1" flipV="1">
            <a:off x="4390730" y="2909845"/>
            <a:ext cx="212084" cy="18785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7" idx="3"/>
            <a:endCxn id="25" idx="7"/>
          </p:cNvCxnSpPr>
          <p:nvPr/>
        </p:nvCxnSpPr>
        <p:spPr>
          <a:xfrm flipH="1">
            <a:off x="4064643" y="2909845"/>
            <a:ext cx="209014" cy="18785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7" idx="7"/>
            <a:endCxn id="14" idx="3"/>
          </p:cNvCxnSpPr>
          <p:nvPr/>
        </p:nvCxnSpPr>
        <p:spPr>
          <a:xfrm flipV="1">
            <a:off x="4390730" y="2608235"/>
            <a:ext cx="215127" cy="18453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2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9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Segmentation Borders</a:t>
            </a:r>
            <a:endParaRPr lang="en-US" dirty="0"/>
          </a:p>
        </p:txBody>
      </p:sp>
      <p:pic>
        <p:nvPicPr>
          <p:cNvPr id="5" name="Picture 4" descr="vis_distfe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89" y="2965907"/>
            <a:ext cx="2810591" cy="1735235"/>
          </a:xfrm>
          <a:prstGeom prst="rect">
            <a:avLst/>
          </a:prstGeom>
        </p:spPr>
      </p:pic>
      <p:pic>
        <p:nvPicPr>
          <p:cNvPr id="6" name="Picture 5" descr="seg_g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90" y="1160706"/>
            <a:ext cx="2813130" cy="17368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1870996"/>
            <a:ext cx="1413454" cy="53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Segmentation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a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nnotation.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3637147"/>
            <a:ext cx="1413454" cy="761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Signed 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d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istance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to border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9" name="Picture 8" descr="with_dis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001" y="2969029"/>
            <a:ext cx="2810301" cy="1735055"/>
          </a:xfrm>
          <a:prstGeom prst="rect">
            <a:avLst/>
          </a:prstGeom>
        </p:spPr>
      </p:pic>
      <p:pic>
        <p:nvPicPr>
          <p:cNvPr id="10" name="Picture 9" descr="wo_dis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004" y="1160274"/>
            <a:ext cx="2817948" cy="17397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92976" y="3740165"/>
            <a:ext cx="1384035" cy="761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Myriad Pro"/>
                <a:cs typeface="Myriad Pro"/>
              </a:rPr>
              <a:t>With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border pixel modeling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73347" y="1827495"/>
            <a:ext cx="1413454" cy="761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Myriad Pro"/>
                <a:cs typeface="Myriad Pro"/>
              </a:rPr>
              <a:t>Without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border pixel modeling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77512" y="1257106"/>
            <a:ext cx="860202" cy="766562"/>
          </a:xfrm>
          <a:prstGeom prst="rect">
            <a:avLst/>
          </a:prstGeom>
          <a:noFill/>
          <a:ln w="31750">
            <a:solidFill>
              <a:srgbClr val="01FF0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7512" y="3073751"/>
            <a:ext cx="860202" cy="766562"/>
          </a:xfrm>
          <a:prstGeom prst="rect">
            <a:avLst/>
          </a:prstGeom>
          <a:noFill/>
          <a:ln w="31750">
            <a:solidFill>
              <a:srgbClr val="01FF0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9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Estimation of Scene Geometry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681761" y="903577"/>
            <a:ext cx="1758655" cy="3613967"/>
            <a:chOff x="6232056" y="890318"/>
            <a:chExt cx="1758655" cy="3613967"/>
          </a:xfrm>
        </p:grpSpPr>
        <p:sp>
          <p:nvSpPr>
            <p:cNvPr id="4" name="Rectangle 3"/>
            <p:cNvSpPr/>
            <p:nvPr/>
          </p:nvSpPr>
          <p:spPr>
            <a:xfrm>
              <a:off x="6232056" y="1275652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Segmentation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232056" y="2103634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Geometry</a:t>
              </a:r>
              <a:endParaRPr lang="en-US" b="1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32233" y="2990453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Motion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32233" y="3874561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Flow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cxnSp>
          <p:nvCxnSpPr>
            <p:cNvPr id="8" name="Straight Arrow Connector 7"/>
            <p:cNvCxnSpPr>
              <a:stCxn id="12" idx="2"/>
            </p:cNvCxnSpPr>
            <p:nvPr/>
          </p:nvCxnSpPr>
          <p:spPr>
            <a:xfrm>
              <a:off x="7016427" y="1687784"/>
              <a:ext cx="0" cy="4158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016427" y="2515766"/>
              <a:ext cx="177" cy="4746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016604" y="3402585"/>
              <a:ext cx="0" cy="4719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/>
            <p:nvPr/>
          </p:nvCxnSpPr>
          <p:spPr>
            <a:xfrm rot="16200000" flipH="1">
              <a:off x="5696674" y="2210248"/>
              <a:ext cx="3613965" cy="974106"/>
            </a:xfrm>
            <a:prstGeom prst="bentConnector3">
              <a:avLst>
                <a:gd name="adj1" fmla="val 1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endCxn id="12" idx="0"/>
            </p:cNvCxnSpPr>
            <p:nvPr/>
          </p:nvCxnSpPr>
          <p:spPr>
            <a:xfrm>
              <a:off x="7016427" y="890319"/>
              <a:ext cx="0" cy="38533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/>
            <p:nvPr/>
          </p:nvCxnSpPr>
          <p:spPr>
            <a:xfrm rot="16200000" flipH="1">
              <a:off x="7394861" y="3908436"/>
              <a:ext cx="217593" cy="974106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2" y="969045"/>
            <a:ext cx="5719684" cy="751070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174805" y="810698"/>
            <a:ext cx="2473548" cy="556541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1" y="2272844"/>
            <a:ext cx="3140231" cy="1614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53" y="2272844"/>
            <a:ext cx="3132914" cy="16149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527941" y="2012723"/>
            <a:ext cx="532562" cy="532562"/>
            <a:chOff x="2649486" y="1016355"/>
            <a:chExt cx="735955" cy="735955"/>
          </a:xfrm>
        </p:grpSpPr>
        <p:sp>
          <p:nvSpPr>
            <p:cNvPr id="26" name="Oval 25"/>
            <p:cNvSpPr/>
            <p:nvPr/>
          </p:nvSpPr>
          <p:spPr>
            <a:xfrm>
              <a:off x="2649486" y="1016355"/>
              <a:ext cx="735955" cy="735955"/>
            </a:xfrm>
            <a:prstGeom prst="ellipse">
              <a:avLst/>
            </a:prstGeom>
            <a:noFill/>
            <a:ln w="25400">
              <a:solidFill>
                <a:srgbClr val="1AB80E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664" y="1217517"/>
              <a:ext cx="342900" cy="330200"/>
            </a:xfrm>
            <a:prstGeom prst="rect">
              <a:avLst/>
            </a:prstGeom>
          </p:spPr>
        </p:pic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Estimation of Scene Geometry</a:t>
            </a:r>
            <a:endParaRPr lang="en-US" dirty="0"/>
          </a:p>
        </p:txBody>
      </p:sp>
      <p:pic>
        <p:nvPicPr>
          <p:cNvPr id="4" name="Picture 3" descr="48_mas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7" y="2924432"/>
            <a:ext cx="4426822" cy="1336601"/>
          </a:xfrm>
          <a:prstGeom prst="rect">
            <a:avLst/>
          </a:prstGeom>
        </p:spPr>
      </p:pic>
      <p:pic>
        <p:nvPicPr>
          <p:cNvPr id="5" name="Picture 4" descr="48_error_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74" y="2917620"/>
            <a:ext cx="4403559" cy="1337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6835" y="2565883"/>
            <a:ext cx="3582456" cy="34624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Initial Geometry [Vogel et al., 2013]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0902" y="4270101"/>
            <a:ext cx="2146742" cy="34624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Initial Disparity Error</a:t>
            </a:r>
          </a:p>
        </p:txBody>
      </p:sp>
      <p:pic>
        <p:nvPicPr>
          <p:cNvPr id="8" name="Picture 7" descr="33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6" y="1140476"/>
            <a:ext cx="4363023" cy="1317338"/>
          </a:xfrm>
          <a:prstGeom prst="rect">
            <a:avLst/>
          </a:prstGeom>
        </p:spPr>
      </p:pic>
      <p:pic>
        <p:nvPicPr>
          <p:cNvPr id="9" name="Picture 8" descr="3d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5" t="33066" r="31275" b="29713"/>
          <a:stretch/>
        </p:blipFill>
        <p:spPr>
          <a:xfrm>
            <a:off x="5633196" y="1147341"/>
            <a:ext cx="1932652" cy="13995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6497" y="4365986"/>
            <a:ext cx="1377300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Object Mask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82487" y="2539949"/>
            <a:ext cx="139012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Stereo Input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2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Estimation of Scene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224" y="1131613"/>
            <a:ext cx="5316835" cy="1812779"/>
          </a:xfrm>
        </p:spPr>
        <p:txBody>
          <a:bodyPr>
            <a:noAutofit/>
          </a:bodyPr>
          <a:lstStyle/>
          <a:p>
            <a:r>
              <a:rPr lang="en-US" sz="2000" dirty="0" smtClean="0"/>
              <a:t>Unary Energy:</a:t>
            </a:r>
          </a:p>
          <a:p>
            <a:pPr lvl="1"/>
            <a:r>
              <a:rPr lang="en-US" sz="2000" dirty="0" smtClean="0"/>
              <a:t>Penalize left-right image patch difference</a:t>
            </a:r>
          </a:p>
          <a:p>
            <a:r>
              <a:rPr lang="en-US" sz="2000" dirty="0" smtClean="0"/>
              <a:t>Pairwise Energy:</a:t>
            </a:r>
          </a:p>
          <a:p>
            <a:pPr lvl="1"/>
            <a:r>
              <a:rPr lang="en-US" sz="2000" dirty="0" smtClean="0"/>
              <a:t>Penalize depth difference (L1 norm)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5224" y="2560660"/>
            <a:ext cx="6603971" cy="1812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32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/>
          </a:p>
          <a:p>
            <a:r>
              <a:rPr lang="en-US" sz="2000" dirty="0" smtClean="0"/>
              <a:t>Inference:</a:t>
            </a:r>
          </a:p>
          <a:p>
            <a:pPr lvl="1"/>
            <a:r>
              <a:rPr lang="en-US" sz="2000" dirty="0" smtClean="0"/>
              <a:t>Efficient message passing using distance </a:t>
            </a:r>
            <a:r>
              <a:rPr lang="en-US" sz="2000" dirty="0" smtClean="0"/>
              <a:t>transformation </a:t>
            </a:r>
            <a:r>
              <a:rPr lang="en-US" sz="2000" dirty="0" smtClean="0"/>
              <a:t>[</a:t>
            </a:r>
            <a:r>
              <a:rPr lang="en-US" sz="2000" dirty="0" err="1" smtClean="0"/>
              <a:t>Felzenszwalb</a:t>
            </a:r>
            <a:r>
              <a:rPr lang="en-US" sz="2000" dirty="0" smtClean="0"/>
              <a:t> &amp; </a:t>
            </a:r>
            <a:r>
              <a:rPr lang="en-US" sz="2000" dirty="0" err="1" smtClean="0"/>
              <a:t>Huttenlocher</a:t>
            </a:r>
            <a:r>
              <a:rPr lang="en-US" sz="2000" dirty="0" smtClean="0"/>
              <a:t>]</a:t>
            </a:r>
          </a:p>
          <a:p>
            <a:pPr lvl="1"/>
            <a:r>
              <a:rPr lang="en-US" sz="2000" dirty="0" smtClean="0"/>
              <a:t>Inference time: &lt; 5s (256 labels, 20,000 nodes)</a:t>
            </a:r>
          </a:p>
        </p:txBody>
      </p:sp>
      <p:pic>
        <p:nvPicPr>
          <p:cNvPr id="5" name="Picture 4" descr="disp_cro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547" y="1175931"/>
            <a:ext cx="2927980" cy="1744696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H="1">
            <a:off x="5995547" y="2083743"/>
            <a:ext cx="913935" cy="391736"/>
          </a:xfrm>
          <a:prstGeom prst="straightConnector1">
            <a:avLst/>
          </a:prstGeom>
          <a:ln w="25400">
            <a:solidFill>
              <a:srgbClr val="FF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041773" y="2176264"/>
            <a:ext cx="825270" cy="772102"/>
            <a:chOff x="4113125" y="2202404"/>
            <a:chExt cx="887457" cy="830283"/>
          </a:xfrm>
        </p:grpSpPr>
        <p:sp>
          <p:nvSpPr>
            <p:cNvPr id="31" name="Oval 30"/>
            <p:cNvSpPr/>
            <p:nvPr/>
          </p:nvSpPr>
          <p:spPr>
            <a:xfrm>
              <a:off x="4113125" y="2524166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>
              <a:stCxn id="31" idx="6"/>
              <a:endCxn id="33" idx="2"/>
            </p:cNvCxnSpPr>
            <p:nvPr/>
          </p:nvCxnSpPr>
          <p:spPr>
            <a:xfrm>
              <a:off x="4291168" y="2613188"/>
              <a:ext cx="174138" cy="257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4465306" y="2526742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>
              <a:stCxn id="33" idx="6"/>
              <a:endCxn id="36" idx="2"/>
            </p:cNvCxnSpPr>
            <p:nvPr/>
          </p:nvCxnSpPr>
          <p:spPr>
            <a:xfrm>
              <a:off x="4643349" y="2615764"/>
              <a:ext cx="178709" cy="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3" idx="4"/>
              <a:endCxn id="39" idx="0"/>
            </p:cNvCxnSpPr>
            <p:nvPr/>
          </p:nvCxnSpPr>
          <p:spPr>
            <a:xfrm>
              <a:off x="4554328" y="2704785"/>
              <a:ext cx="2564" cy="14558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4822058" y="2526744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465306" y="2205692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>
              <a:stCxn id="37" idx="4"/>
              <a:endCxn id="33" idx="0"/>
            </p:cNvCxnSpPr>
            <p:nvPr/>
          </p:nvCxnSpPr>
          <p:spPr>
            <a:xfrm>
              <a:off x="4554328" y="2383735"/>
              <a:ext cx="0" cy="14300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4467870" y="2850370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822539" y="2202404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>
              <a:stCxn id="37" idx="6"/>
              <a:endCxn id="40" idx="2"/>
            </p:cNvCxnSpPr>
            <p:nvPr/>
          </p:nvCxnSpPr>
          <p:spPr>
            <a:xfrm flipV="1">
              <a:off x="4643349" y="2291426"/>
              <a:ext cx="179190" cy="32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40" idx="4"/>
              <a:endCxn id="36" idx="0"/>
            </p:cNvCxnSpPr>
            <p:nvPr/>
          </p:nvCxnSpPr>
          <p:spPr>
            <a:xfrm flipH="1">
              <a:off x="4911080" y="2380447"/>
              <a:ext cx="481" cy="14629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39" idx="6"/>
              <a:endCxn id="49" idx="2"/>
            </p:cNvCxnSpPr>
            <p:nvPr/>
          </p:nvCxnSpPr>
          <p:spPr>
            <a:xfrm>
              <a:off x="4645913" y="2939392"/>
              <a:ext cx="173354" cy="427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39" idx="2"/>
              <a:endCxn id="51" idx="6"/>
            </p:cNvCxnSpPr>
            <p:nvPr/>
          </p:nvCxnSpPr>
          <p:spPr>
            <a:xfrm flipH="1">
              <a:off x="4292691" y="2939392"/>
              <a:ext cx="175179" cy="427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7" idx="2"/>
              <a:endCxn id="50" idx="6"/>
            </p:cNvCxnSpPr>
            <p:nvPr/>
          </p:nvCxnSpPr>
          <p:spPr>
            <a:xfrm flipH="1">
              <a:off x="4292691" y="2294714"/>
              <a:ext cx="172615" cy="161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6" idx="4"/>
              <a:endCxn id="49" idx="0"/>
            </p:cNvCxnSpPr>
            <p:nvPr/>
          </p:nvCxnSpPr>
          <p:spPr>
            <a:xfrm flipH="1">
              <a:off x="4908289" y="2704787"/>
              <a:ext cx="2791" cy="14985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31" idx="4"/>
              <a:endCxn id="51" idx="0"/>
            </p:cNvCxnSpPr>
            <p:nvPr/>
          </p:nvCxnSpPr>
          <p:spPr>
            <a:xfrm>
              <a:off x="4202147" y="2702209"/>
              <a:ext cx="1523" cy="15243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1" idx="0"/>
              <a:endCxn id="50" idx="4"/>
            </p:cNvCxnSpPr>
            <p:nvPr/>
          </p:nvCxnSpPr>
          <p:spPr>
            <a:xfrm flipV="1">
              <a:off x="4202147" y="2385353"/>
              <a:ext cx="1523" cy="13881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4819267" y="2854644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114648" y="2207310"/>
              <a:ext cx="178043" cy="1780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114648" y="2854643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 51"/>
          <p:cNvSpPr/>
          <p:nvPr/>
        </p:nvSpPr>
        <p:spPr>
          <a:xfrm>
            <a:off x="6652138" y="3170672"/>
            <a:ext cx="1675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Depth Map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6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p:pic>
        <p:nvPicPr>
          <p:cNvPr id="5" name="Picture 4" descr="lef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89" y="965540"/>
            <a:ext cx="6509265" cy="1965358"/>
          </a:xfrm>
          <a:prstGeom prst="rect">
            <a:avLst/>
          </a:prstGeom>
        </p:spPr>
      </p:pic>
      <p:pic>
        <p:nvPicPr>
          <p:cNvPr id="6" name="Picture 5" descr="t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89" y="2966432"/>
            <a:ext cx="6509265" cy="19729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8360" y="3741021"/>
            <a:ext cx="1315209" cy="84484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latin typeface="Myriad Pro"/>
                <a:cs typeface="Myriad Pro"/>
              </a:rPr>
              <a:t>Source: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latin typeface="Myriad Pro"/>
                <a:cs typeface="Myriad Pro"/>
              </a:rPr>
              <a:t>KITTI Scene Flow 2015</a:t>
            </a:r>
          </a:p>
        </p:txBody>
      </p:sp>
      <p:pic>
        <p:nvPicPr>
          <p:cNvPr id="10" name="Picture 9" descr="FlowVisualizatio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44"/>
          <a:stretch/>
        </p:blipFill>
        <p:spPr>
          <a:xfrm>
            <a:off x="7437194" y="1853167"/>
            <a:ext cx="978997" cy="919531"/>
          </a:xfrm>
          <a:prstGeom prst="rect">
            <a:avLst/>
          </a:prstGeom>
        </p:spPr>
      </p:pic>
      <p:pic>
        <p:nvPicPr>
          <p:cNvPr id="18" name="Picture 17" descr="FlowVisualizatio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6"/>
          <a:stretch/>
        </p:blipFill>
        <p:spPr>
          <a:xfrm>
            <a:off x="7394146" y="2772698"/>
            <a:ext cx="965156" cy="9195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Estimation of Scene Geometry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43387" y="3326486"/>
            <a:ext cx="1745933" cy="3134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Refined Geometry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29030" y="1597281"/>
            <a:ext cx="1571804" cy="3134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latin typeface="Myriad Pro"/>
                <a:cs typeface="Myriad Pro"/>
              </a:rPr>
              <a:t>Initial Geometry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876" y="1564012"/>
            <a:ext cx="1398650" cy="3134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Disparity Error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10014" y="3219841"/>
            <a:ext cx="2136179" cy="53910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Disparity error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for refined geometry</a:t>
            </a:r>
          </a:p>
        </p:txBody>
      </p:sp>
      <p:pic>
        <p:nvPicPr>
          <p:cNvPr id="3" name="Picture 2" descr="p3d_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68" y="2718579"/>
            <a:ext cx="2615719" cy="1537176"/>
          </a:xfrm>
          <a:prstGeom prst="rect">
            <a:avLst/>
          </a:prstGeom>
        </p:spPr>
      </p:pic>
      <p:pic>
        <p:nvPicPr>
          <p:cNvPr id="12" name="Picture 11" descr="p3d_ol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68" y="767752"/>
            <a:ext cx="2466870" cy="1685062"/>
          </a:xfrm>
          <a:prstGeom prst="rect">
            <a:avLst/>
          </a:prstGeom>
        </p:spPr>
      </p:pic>
      <p:pic>
        <p:nvPicPr>
          <p:cNvPr id="13" name="Picture 12" descr="old_er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62" y="1015656"/>
            <a:ext cx="2724023" cy="1437157"/>
          </a:xfrm>
          <a:prstGeom prst="rect">
            <a:avLst/>
          </a:prstGeom>
        </p:spPr>
      </p:pic>
      <p:pic>
        <p:nvPicPr>
          <p:cNvPr id="14" name="Picture 13" descr="new_er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62" y="2668368"/>
            <a:ext cx="2724023" cy="143715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471" y="4375007"/>
            <a:ext cx="4590198" cy="446178"/>
            <a:chOff x="166614" y="4321191"/>
            <a:chExt cx="4889785" cy="475298"/>
          </a:xfrm>
        </p:grpSpPr>
        <p:pic>
          <p:nvPicPr>
            <p:cNvPr id="4" name="Picture 3" descr="colormap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20"/>
            <a:stretch/>
          </p:blipFill>
          <p:spPr>
            <a:xfrm>
              <a:off x="166615" y="4321191"/>
              <a:ext cx="4889784" cy="237649"/>
            </a:xfrm>
            <a:prstGeom prst="rect">
              <a:avLst/>
            </a:prstGeom>
          </p:spPr>
        </p:pic>
        <p:pic>
          <p:nvPicPr>
            <p:cNvPr id="15" name="Picture 14" descr="colormap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0"/>
            <a:stretch/>
          </p:blipFill>
          <p:spPr>
            <a:xfrm>
              <a:off x="166614" y="4558840"/>
              <a:ext cx="4889784" cy="237649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4997170" y="4413430"/>
            <a:ext cx="3217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Reconstructed 3D Point Clouds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Estimation of 3D </a:t>
            </a:r>
            <a:r>
              <a:rPr lang="en-US" dirty="0" smtClean="0"/>
              <a:t>Rigid Motion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681761" y="903577"/>
            <a:ext cx="1758655" cy="3613967"/>
            <a:chOff x="6232056" y="890318"/>
            <a:chExt cx="1758655" cy="3613967"/>
          </a:xfrm>
        </p:grpSpPr>
        <p:sp>
          <p:nvSpPr>
            <p:cNvPr id="4" name="Rectangle 3"/>
            <p:cNvSpPr/>
            <p:nvPr/>
          </p:nvSpPr>
          <p:spPr>
            <a:xfrm>
              <a:off x="6232056" y="1275652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Segmentation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232056" y="2103634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Geometry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32233" y="2990453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Motion</a:t>
              </a:r>
              <a:endParaRPr lang="en-US" b="1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32233" y="3874561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Flow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cxnSp>
          <p:nvCxnSpPr>
            <p:cNvPr id="8" name="Straight Arrow Connector 7"/>
            <p:cNvCxnSpPr>
              <a:stCxn id="12" idx="2"/>
            </p:cNvCxnSpPr>
            <p:nvPr/>
          </p:nvCxnSpPr>
          <p:spPr>
            <a:xfrm>
              <a:off x="7016427" y="1687784"/>
              <a:ext cx="0" cy="4158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016427" y="2515766"/>
              <a:ext cx="177" cy="4746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016604" y="3402585"/>
              <a:ext cx="0" cy="4719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/>
            <p:nvPr/>
          </p:nvCxnSpPr>
          <p:spPr>
            <a:xfrm rot="16200000" flipH="1">
              <a:off x="5696674" y="2210248"/>
              <a:ext cx="3613965" cy="974106"/>
            </a:xfrm>
            <a:prstGeom prst="bentConnector3">
              <a:avLst>
                <a:gd name="adj1" fmla="val 1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endCxn id="12" idx="0"/>
            </p:cNvCxnSpPr>
            <p:nvPr/>
          </p:nvCxnSpPr>
          <p:spPr>
            <a:xfrm>
              <a:off x="7016427" y="890319"/>
              <a:ext cx="0" cy="38533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/>
            <p:nvPr/>
          </p:nvCxnSpPr>
          <p:spPr>
            <a:xfrm rot="16200000" flipH="1">
              <a:off x="7394861" y="3908436"/>
              <a:ext cx="217593" cy="974106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2" y="969045"/>
            <a:ext cx="5719684" cy="75107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638524" y="1245827"/>
            <a:ext cx="2638443" cy="604922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motion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68" y="2557321"/>
            <a:ext cx="3347538" cy="153058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515103" y="2954755"/>
            <a:ext cx="510045" cy="510046"/>
            <a:chOff x="4906993" y="1020384"/>
            <a:chExt cx="731925" cy="731926"/>
          </a:xfrm>
        </p:grpSpPr>
        <p:sp>
          <p:nvSpPr>
            <p:cNvPr id="30" name="Oval 29"/>
            <p:cNvSpPr/>
            <p:nvPr/>
          </p:nvSpPr>
          <p:spPr>
            <a:xfrm>
              <a:off x="4906993" y="1020384"/>
              <a:ext cx="731925" cy="731926"/>
            </a:xfrm>
            <a:prstGeom prst="ellipse">
              <a:avLst/>
            </a:prstGeom>
            <a:noFill/>
            <a:ln w="25400">
              <a:solidFill>
                <a:srgbClr val="0001FF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31" name="Picture 30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838" y="1247899"/>
              <a:ext cx="411508" cy="288056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9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Estimation of 3D </a:t>
            </a:r>
            <a:r>
              <a:rPr lang="en-US" dirty="0"/>
              <a:t>Rigid Motion</a:t>
            </a:r>
            <a:endParaRPr lang="en-US" dirty="0"/>
          </a:p>
        </p:txBody>
      </p:sp>
      <p:pic>
        <p:nvPicPr>
          <p:cNvPr id="4" name="Picture 3" descr="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63" y="1366981"/>
            <a:ext cx="4320986" cy="1308630"/>
          </a:xfrm>
          <a:prstGeom prst="rect">
            <a:avLst/>
          </a:prstGeom>
        </p:spPr>
      </p:pic>
      <p:pic>
        <p:nvPicPr>
          <p:cNvPr id="5" name="Picture 4" descr="13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24922" r="10840" b="27065"/>
          <a:stretch/>
        </p:blipFill>
        <p:spPr>
          <a:xfrm rot="237793">
            <a:off x="1314457" y="3181538"/>
            <a:ext cx="2186015" cy="102023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 rot="19552755">
            <a:off x="940006" y="2449582"/>
            <a:ext cx="636856" cy="890820"/>
          </a:xfrm>
          <a:custGeom>
            <a:avLst/>
            <a:gdLst>
              <a:gd name="connsiteX0" fmla="*/ 798413 w 798413"/>
              <a:gd name="connsiteY0" fmla="*/ 0 h 1989780"/>
              <a:gd name="connsiteX1" fmla="*/ 36437 w 798413"/>
              <a:gd name="connsiteY1" fmla="*/ 733820 h 1989780"/>
              <a:gd name="connsiteX2" fmla="*/ 191654 w 798413"/>
              <a:gd name="connsiteY2" fmla="*/ 1989780 h 19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8413" h="1989780">
                <a:moveTo>
                  <a:pt x="798413" y="0"/>
                </a:moveTo>
                <a:cubicBezTo>
                  <a:pt x="467988" y="201095"/>
                  <a:pt x="137563" y="402190"/>
                  <a:pt x="36437" y="733820"/>
                </a:cubicBezTo>
                <a:cubicBezTo>
                  <a:pt x="-64690" y="1065450"/>
                  <a:pt x="63482" y="1527615"/>
                  <a:pt x="191654" y="1989780"/>
                </a:cubicBezTo>
              </a:path>
            </a:pathLst>
          </a:custGeom>
          <a:ln w="38100">
            <a:solidFill>
              <a:srgbClr val="1AB80E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71" y="1352039"/>
            <a:ext cx="4381233" cy="1323571"/>
          </a:xfrm>
          <a:prstGeom prst="rect">
            <a:avLst/>
          </a:prstGeom>
        </p:spPr>
      </p:pic>
      <p:pic>
        <p:nvPicPr>
          <p:cNvPr id="8" name="Picture 7" descr="13d.png"/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702" b="68095" l="16964" r="81429">
                        <a14:foregroundMark x1="25804" y1="36667" x2="42232" y2="31071"/>
                        <a14:foregroundMark x1="23571" y1="39286" x2="19732" y2="46012"/>
                        <a14:foregroundMark x1="25536" y1="34583" x2="16964" y2="4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24922" r="10840" b="27065"/>
          <a:stretch/>
        </p:blipFill>
        <p:spPr>
          <a:xfrm rot="249473">
            <a:off x="5939488" y="1978329"/>
            <a:ext cx="1356254" cy="63297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662762" y="3801050"/>
            <a:ext cx="1125225" cy="3861"/>
          </a:xfrm>
          <a:prstGeom prst="straightConnector1">
            <a:avLst/>
          </a:prstGeom>
          <a:ln w="25400">
            <a:solidFill>
              <a:srgbClr val="1AB80E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13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24922" r="10840" b="27065"/>
          <a:stretch/>
        </p:blipFill>
        <p:spPr>
          <a:xfrm rot="361406">
            <a:off x="4934965" y="3237141"/>
            <a:ext cx="2032267" cy="94847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 rot="9174097">
            <a:off x="6442138" y="2617754"/>
            <a:ext cx="482764" cy="653173"/>
          </a:xfrm>
          <a:custGeom>
            <a:avLst/>
            <a:gdLst>
              <a:gd name="connsiteX0" fmla="*/ 798413 w 798413"/>
              <a:gd name="connsiteY0" fmla="*/ 0 h 1989780"/>
              <a:gd name="connsiteX1" fmla="*/ 36437 w 798413"/>
              <a:gd name="connsiteY1" fmla="*/ 733820 h 1989780"/>
              <a:gd name="connsiteX2" fmla="*/ 191654 w 798413"/>
              <a:gd name="connsiteY2" fmla="*/ 1989780 h 19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8413" h="1989780">
                <a:moveTo>
                  <a:pt x="798413" y="0"/>
                </a:moveTo>
                <a:cubicBezTo>
                  <a:pt x="467988" y="201095"/>
                  <a:pt x="137563" y="402190"/>
                  <a:pt x="36437" y="733820"/>
                </a:cubicBezTo>
                <a:cubicBezTo>
                  <a:pt x="-64690" y="1065450"/>
                  <a:pt x="63482" y="1527615"/>
                  <a:pt x="191654" y="1989780"/>
                </a:cubicBezTo>
              </a:path>
            </a:pathLst>
          </a:custGeom>
          <a:ln w="38100">
            <a:solidFill>
              <a:srgbClr val="1AB80E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17047" y="995762"/>
            <a:ext cx="982240" cy="35792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Frame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51577" y="993396"/>
            <a:ext cx="991687" cy="35792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Frame 2</a:t>
            </a: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06" y="3426951"/>
            <a:ext cx="504313" cy="23922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2315222" y="2386710"/>
            <a:ext cx="4584642" cy="7529"/>
          </a:xfrm>
          <a:prstGeom prst="straightConnector1">
            <a:avLst/>
          </a:prstGeom>
          <a:ln w="25400">
            <a:solidFill>
              <a:srgbClr val="01FF0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539223" y="2228010"/>
            <a:ext cx="4652395" cy="7529"/>
          </a:xfrm>
          <a:prstGeom prst="straightConnector1">
            <a:avLst/>
          </a:prstGeom>
          <a:ln w="25400">
            <a:solidFill>
              <a:srgbClr val="01FF0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750011" y="2115086"/>
            <a:ext cx="4652395" cy="7529"/>
          </a:xfrm>
          <a:prstGeom prst="straightConnector1">
            <a:avLst/>
          </a:prstGeom>
          <a:ln w="25400">
            <a:solidFill>
              <a:srgbClr val="01FF0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604861" y="2742013"/>
            <a:ext cx="1840627" cy="357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0000"/>
                </a:solidFill>
                <a:latin typeface="Myriad Pro"/>
                <a:cs typeface="Myriad Pro"/>
              </a:rPr>
              <a:t>Motion Flow</a:t>
            </a:r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1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Estimation of 3D </a:t>
            </a:r>
            <a:r>
              <a:rPr lang="en-US" dirty="0"/>
              <a:t>Rigid Motion</a:t>
            </a:r>
            <a:endParaRPr lang="en-US" dirty="0"/>
          </a:p>
        </p:txBody>
      </p:sp>
      <p:pic>
        <p:nvPicPr>
          <p:cNvPr id="19" name="Picture 18" descr="im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31" y="892890"/>
            <a:ext cx="2550018" cy="1524566"/>
          </a:xfrm>
          <a:prstGeom prst="rect">
            <a:avLst/>
          </a:prstGeom>
        </p:spPr>
      </p:pic>
      <p:pic>
        <p:nvPicPr>
          <p:cNvPr id="20" name="Picture 19" descr="gt_flo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29" y="901732"/>
            <a:ext cx="2532323" cy="1515723"/>
          </a:xfrm>
          <a:prstGeom prst="rect">
            <a:avLst/>
          </a:prstGeom>
        </p:spPr>
      </p:pic>
      <p:pic>
        <p:nvPicPr>
          <p:cNvPr id="21" name="Picture 20" descr="old_flo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29" y="2477146"/>
            <a:ext cx="2521249" cy="150909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4651" y="1777926"/>
            <a:ext cx="966931" cy="34624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GT Flow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157" y="2971278"/>
            <a:ext cx="1748785" cy="53963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Estimated Flow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[Vogel et al., 2013]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09256" y="3164664"/>
            <a:ext cx="1163856" cy="34624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Flow Error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09256" y="1672893"/>
            <a:ext cx="950200" cy="34624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Frame 1</a:t>
            </a:r>
          </a:p>
        </p:txBody>
      </p:sp>
      <p:pic>
        <p:nvPicPr>
          <p:cNvPr id="3" name="Picture 2" descr="old_err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31" y="2477146"/>
            <a:ext cx="2551090" cy="150909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10646" y="4151918"/>
            <a:ext cx="4590198" cy="446178"/>
            <a:chOff x="166614" y="4321191"/>
            <a:chExt cx="4889785" cy="475298"/>
          </a:xfrm>
        </p:grpSpPr>
        <p:pic>
          <p:nvPicPr>
            <p:cNvPr id="12" name="Picture 11" descr="colormap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20"/>
            <a:stretch/>
          </p:blipFill>
          <p:spPr>
            <a:xfrm>
              <a:off x="166615" y="4321191"/>
              <a:ext cx="4889784" cy="237649"/>
            </a:xfrm>
            <a:prstGeom prst="rect">
              <a:avLst/>
            </a:prstGeom>
          </p:spPr>
        </p:pic>
        <p:pic>
          <p:nvPicPr>
            <p:cNvPr id="13" name="Picture 12" descr="colormap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0"/>
            <a:stretch/>
          </p:blipFill>
          <p:spPr>
            <a:xfrm>
              <a:off x="166614" y="4558840"/>
              <a:ext cx="4889784" cy="23764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715062" y="4040056"/>
            <a:ext cx="1954915" cy="928490"/>
            <a:chOff x="1715062" y="4040056"/>
            <a:chExt cx="1954915" cy="928490"/>
          </a:xfrm>
        </p:grpSpPr>
        <p:pic>
          <p:nvPicPr>
            <p:cNvPr id="15" name="Picture 14" descr="FlowVisualization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824" y="4049015"/>
              <a:ext cx="1944153" cy="919531"/>
            </a:xfrm>
            <a:prstGeom prst="rect">
              <a:avLst/>
            </a:prstGeom>
          </p:spPr>
        </p:pic>
        <p:pic>
          <p:nvPicPr>
            <p:cNvPr id="16" name="Picture 15" descr="FlowVisualization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78"/>
            <a:stretch/>
          </p:blipFill>
          <p:spPr>
            <a:xfrm rot="10800000">
              <a:off x="1715062" y="4040056"/>
              <a:ext cx="968616" cy="919531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8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Estimation of </a:t>
            </a:r>
            <a:r>
              <a:rPr lang="en-US" dirty="0"/>
              <a:t>3D Rigid </a:t>
            </a:r>
            <a:r>
              <a:rPr lang="en-US" dirty="0" smtClean="0"/>
              <a:t>Motion</a:t>
            </a:r>
            <a:endParaRPr lang="en-US" dirty="0"/>
          </a:p>
        </p:txBody>
      </p:sp>
      <p:pic>
        <p:nvPicPr>
          <p:cNvPr id="6" name="Picture 5" descr="motion_fl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49" y="3281162"/>
            <a:ext cx="2075234" cy="124213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1" y="2434379"/>
            <a:ext cx="703182" cy="337893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4" y="3767890"/>
            <a:ext cx="703182" cy="3378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60626" y="2772272"/>
            <a:ext cx="1749197" cy="34624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Initial flow Error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34968" y="3738118"/>
            <a:ext cx="1915909" cy="34624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Motion flow Error</a:t>
            </a:r>
          </a:p>
        </p:txBody>
      </p:sp>
      <p:pic>
        <p:nvPicPr>
          <p:cNvPr id="12" name="Picture 11" descr="old_flo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53" y="2005707"/>
            <a:ext cx="2050121" cy="1227102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"/>
          <a:stretch/>
        </p:blipFill>
        <p:spPr>
          <a:xfrm>
            <a:off x="329253" y="866682"/>
            <a:ext cx="8205002" cy="601017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530" y="2299609"/>
            <a:ext cx="1985413" cy="1268215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>
          <a:xfrm rot="16200000">
            <a:off x="6361030" y="-557065"/>
            <a:ext cx="148464" cy="4197989"/>
          </a:xfrm>
          <a:prstGeom prst="leftBrace">
            <a:avLst>
              <a:gd name="adj1" fmla="val 73089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16200000">
            <a:off x="2933439" y="357197"/>
            <a:ext cx="148465" cy="2220999"/>
          </a:xfrm>
          <a:prstGeom prst="leftBrace">
            <a:avLst>
              <a:gd name="adj1" fmla="val 73089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63174" y="1531829"/>
            <a:ext cx="26574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Myriad Pro"/>
                <a:cs typeface="Myriad Pro"/>
              </a:rPr>
              <a:t>Rotation angle should be small</a:t>
            </a:r>
            <a:endParaRPr lang="en-US" sz="1500" dirty="0">
              <a:latin typeface="Myriad Pro"/>
              <a:cs typeface="Myriad Pr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15308" y="1585547"/>
            <a:ext cx="31904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Myriad Pro"/>
                <a:cs typeface="Myriad Pro"/>
              </a:rPr>
              <a:t>Motion should match 2D optical flow.</a:t>
            </a:r>
            <a:endParaRPr lang="en-US" sz="1500" dirty="0">
              <a:latin typeface="Myriad Pro"/>
              <a:cs typeface="Myriad Pro"/>
            </a:endParaRPr>
          </a:p>
        </p:txBody>
      </p:sp>
      <p:pic>
        <p:nvPicPr>
          <p:cNvPr id="20" name="Picture 19" descr="old_erro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532" y="2005707"/>
            <a:ext cx="2040446" cy="1207024"/>
          </a:xfrm>
          <a:prstGeom prst="rect">
            <a:avLst/>
          </a:prstGeom>
        </p:spPr>
      </p:pic>
      <p:pic>
        <p:nvPicPr>
          <p:cNvPr id="13" name="Picture 12" descr="motion_erro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531" y="3288084"/>
            <a:ext cx="2088095" cy="12352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70428" y="4592103"/>
            <a:ext cx="4590198" cy="446178"/>
            <a:chOff x="166614" y="4321191"/>
            <a:chExt cx="4889785" cy="475298"/>
          </a:xfrm>
        </p:grpSpPr>
        <p:pic>
          <p:nvPicPr>
            <p:cNvPr id="19" name="Picture 18" descr="colormap.pdf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20"/>
            <a:stretch/>
          </p:blipFill>
          <p:spPr>
            <a:xfrm>
              <a:off x="166615" y="4321191"/>
              <a:ext cx="4889784" cy="237649"/>
            </a:xfrm>
            <a:prstGeom prst="rect">
              <a:avLst/>
            </a:prstGeom>
          </p:spPr>
        </p:pic>
        <p:pic>
          <p:nvPicPr>
            <p:cNvPr id="21" name="Picture 20" descr="colormap.pdf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0"/>
            <a:stretch/>
          </p:blipFill>
          <p:spPr>
            <a:xfrm>
              <a:off x="166614" y="4558840"/>
              <a:ext cx="4889784" cy="237649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Optimize Global Energy Function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681761" y="903577"/>
            <a:ext cx="1758655" cy="3613967"/>
            <a:chOff x="6232056" y="890318"/>
            <a:chExt cx="1758655" cy="3613967"/>
          </a:xfrm>
        </p:grpSpPr>
        <p:sp>
          <p:nvSpPr>
            <p:cNvPr id="4" name="Rectangle 3"/>
            <p:cNvSpPr/>
            <p:nvPr/>
          </p:nvSpPr>
          <p:spPr>
            <a:xfrm>
              <a:off x="6232056" y="1275652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Segmentation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232056" y="2103634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Geometry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32233" y="2990453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Motion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32233" y="3874561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Flow</a:t>
              </a:r>
              <a:endParaRPr lang="en-US" b="1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cxnSp>
          <p:nvCxnSpPr>
            <p:cNvPr id="8" name="Straight Arrow Connector 7"/>
            <p:cNvCxnSpPr>
              <a:stCxn id="12" idx="2"/>
            </p:cNvCxnSpPr>
            <p:nvPr/>
          </p:nvCxnSpPr>
          <p:spPr>
            <a:xfrm>
              <a:off x="7016427" y="1687784"/>
              <a:ext cx="0" cy="4158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016427" y="2515766"/>
              <a:ext cx="177" cy="4746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016604" y="3402585"/>
              <a:ext cx="0" cy="4719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/>
            <p:nvPr/>
          </p:nvCxnSpPr>
          <p:spPr>
            <a:xfrm rot="16200000" flipH="1">
              <a:off x="5696674" y="2210248"/>
              <a:ext cx="3613965" cy="974106"/>
            </a:xfrm>
            <a:prstGeom prst="bentConnector3">
              <a:avLst>
                <a:gd name="adj1" fmla="val 1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endCxn id="12" idx="0"/>
            </p:cNvCxnSpPr>
            <p:nvPr/>
          </p:nvCxnSpPr>
          <p:spPr>
            <a:xfrm>
              <a:off x="7016427" y="890319"/>
              <a:ext cx="0" cy="38533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/>
            <p:nvPr/>
          </p:nvCxnSpPr>
          <p:spPr>
            <a:xfrm rot="16200000" flipH="1">
              <a:off x="7394861" y="3908436"/>
              <a:ext cx="217593" cy="974106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2" y="969045"/>
            <a:ext cx="5719684" cy="75107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3524103" y="1249733"/>
            <a:ext cx="2444749" cy="60101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37" y="2322104"/>
            <a:ext cx="5813136" cy="175614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527966" y="3815629"/>
            <a:ext cx="484322" cy="484322"/>
            <a:chOff x="6913153" y="819926"/>
            <a:chExt cx="727791" cy="727791"/>
          </a:xfrm>
        </p:grpSpPr>
        <p:sp>
          <p:nvSpPr>
            <p:cNvPr id="19" name="Oval 18"/>
            <p:cNvSpPr/>
            <p:nvPr/>
          </p:nvSpPr>
          <p:spPr>
            <a:xfrm>
              <a:off x="6913153" y="819926"/>
              <a:ext cx="727791" cy="727791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880" y="1056287"/>
              <a:ext cx="326337" cy="293703"/>
            </a:xfrm>
            <a:prstGeom prst="rect">
              <a:avLst/>
            </a:prstGeom>
          </p:spPr>
        </p:pic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5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 pic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65" y="1142283"/>
            <a:ext cx="2278870" cy="20809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Estimation of 2D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8731"/>
            <a:ext cx="5357532" cy="182494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Unary Energy:</a:t>
            </a:r>
          </a:p>
          <a:p>
            <a:pPr lvl="1"/>
            <a:r>
              <a:rPr lang="en-US" dirty="0" smtClean="0"/>
              <a:t>Penalize patch difference between frames</a:t>
            </a:r>
          </a:p>
          <a:p>
            <a:pPr lvl="1"/>
            <a:r>
              <a:rPr lang="en-US" dirty="0" smtClean="0"/>
              <a:t>Penalize </a:t>
            </a:r>
            <a:r>
              <a:rPr lang="en-US" b="1" dirty="0" smtClean="0"/>
              <a:t>large deviation</a:t>
            </a:r>
            <a:r>
              <a:rPr lang="en-US" dirty="0" smtClean="0"/>
              <a:t> from 3D </a:t>
            </a:r>
            <a:r>
              <a:rPr lang="en-US" dirty="0" smtClean="0"/>
              <a:t>motion</a:t>
            </a:r>
            <a:endParaRPr lang="en-US" dirty="0" smtClean="0"/>
          </a:p>
          <a:p>
            <a:r>
              <a:rPr lang="en-US" dirty="0" smtClean="0"/>
              <a:t>Pairwise Energy:</a:t>
            </a:r>
          </a:p>
          <a:p>
            <a:pPr lvl="1"/>
            <a:r>
              <a:rPr lang="en-US" dirty="0" smtClean="0"/>
              <a:t>Flow difference between nodes. (L1 Norm)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-2" y="2890168"/>
            <a:ext cx="6553202" cy="1824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32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Inference: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Efficient message passing using distance </a:t>
            </a:r>
            <a:r>
              <a:rPr lang="en-US" sz="1800" dirty="0" smtClean="0">
                <a:solidFill>
                  <a:srgbClr val="000000"/>
                </a:solidFill>
              </a:rPr>
              <a:t>transformation</a:t>
            </a:r>
            <a:endParaRPr lang="en-US" sz="1800" dirty="0" smtClean="0">
              <a:solidFill>
                <a:srgbClr val="000000"/>
              </a:solidFill>
            </a:endParaRP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Efficient implementation for optical </a:t>
            </a:r>
            <a:r>
              <a:rPr lang="en-US" sz="1800" dirty="0" smtClean="0">
                <a:solidFill>
                  <a:srgbClr val="000000"/>
                </a:solidFill>
              </a:rPr>
              <a:t>flow           [</a:t>
            </a:r>
            <a:r>
              <a:rPr lang="en-US" sz="1800" dirty="0" err="1">
                <a:solidFill>
                  <a:srgbClr val="000000"/>
                </a:solidFill>
              </a:rPr>
              <a:t>Felzenszwalb</a:t>
            </a:r>
            <a:r>
              <a:rPr lang="en-US" sz="1800" dirty="0">
                <a:solidFill>
                  <a:srgbClr val="000000"/>
                </a:solidFill>
              </a:rPr>
              <a:t> &amp; </a:t>
            </a:r>
            <a:r>
              <a:rPr lang="en-US" sz="1800" dirty="0" err="1">
                <a:solidFill>
                  <a:srgbClr val="000000"/>
                </a:solidFill>
              </a:rPr>
              <a:t>Huttenlocher</a:t>
            </a:r>
            <a:r>
              <a:rPr lang="en-US" sz="1800" dirty="0">
                <a:solidFill>
                  <a:srgbClr val="000000"/>
                </a:solidFill>
              </a:rPr>
              <a:t>, 2006</a:t>
            </a:r>
            <a:r>
              <a:rPr lang="en-US" sz="1800" dirty="0" smtClean="0">
                <a:solidFill>
                  <a:srgbClr val="000000"/>
                </a:solidFill>
              </a:rPr>
              <a:t>] [</a:t>
            </a:r>
            <a:r>
              <a:rPr lang="en-US" sz="1800" dirty="0">
                <a:solidFill>
                  <a:srgbClr val="000000"/>
                </a:solidFill>
              </a:rPr>
              <a:t>Chen &amp; </a:t>
            </a:r>
            <a:r>
              <a:rPr lang="en-US" sz="1800" dirty="0" err="1">
                <a:solidFill>
                  <a:srgbClr val="000000"/>
                </a:solidFill>
              </a:rPr>
              <a:t>Koltun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smtClean="0">
                <a:solidFill>
                  <a:srgbClr val="000000"/>
                </a:solidFill>
              </a:rPr>
              <a:t>2016]</a:t>
            </a:r>
          </a:p>
          <a:p>
            <a:pPr lvl="1"/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53200" y="3275364"/>
            <a:ext cx="2658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[Source: Chen et al., 2016]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8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Estimation of 2D Optical Flow</a:t>
            </a:r>
            <a:endParaRPr lang="en-US" dirty="0"/>
          </a:p>
        </p:txBody>
      </p:sp>
      <p:pic>
        <p:nvPicPr>
          <p:cNvPr id="5" name="Picture 4" descr="motion_fl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2" y="820144"/>
            <a:ext cx="2508157" cy="1501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3875" y="1419259"/>
            <a:ext cx="1903085" cy="34624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Motion Flow Error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2876" y="1423128"/>
            <a:ext cx="1402948" cy="34624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Motion Flow</a:t>
            </a:r>
          </a:p>
        </p:txBody>
      </p:sp>
      <p:pic>
        <p:nvPicPr>
          <p:cNvPr id="8" name="Picture 7" descr="new_fl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44" y="2435603"/>
            <a:ext cx="2511198" cy="1503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0764" y="2966074"/>
            <a:ext cx="2174208" cy="34624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Estimated Flow Error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329" y="3002088"/>
            <a:ext cx="1672253" cy="34624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Estimated Flow</a:t>
            </a:r>
          </a:p>
        </p:txBody>
      </p:sp>
      <p:pic>
        <p:nvPicPr>
          <p:cNvPr id="3" name="Picture 2" descr="motion_err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523" y="820144"/>
            <a:ext cx="2532352" cy="1498011"/>
          </a:xfrm>
          <a:prstGeom prst="rect">
            <a:avLst/>
          </a:prstGeom>
        </p:spPr>
      </p:pic>
      <p:pic>
        <p:nvPicPr>
          <p:cNvPr id="12" name="Picture 11" descr="new_err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522" y="2481750"/>
            <a:ext cx="2462909" cy="145693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480531" y="4142899"/>
            <a:ext cx="4721962" cy="458986"/>
            <a:chOff x="166614" y="4321191"/>
            <a:chExt cx="4889785" cy="475298"/>
          </a:xfrm>
        </p:grpSpPr>
        <p:pic>
          <p:nvPicPr>
            <p:cNvPr id="14" name="Picture 13" descr="colormap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20"/>
            <a:stretch/>
          </p:blipFill>
          <p:spPr>
            <a:xfrm>
              <a:off x="166615" y="4321191"/>
              <a:ext cx="4889784" cy="237649"/>
            </a:xfrm>
            <a:prstGeom prst="rect">
              <a:avLst/>
            </a:prstGeom>
          </p:spPr>
        </p:pic>
        <p:pic>
          <p:nvPicPr>
            <p:cNvPr id="15" name="Picture 14" descr="colormap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0"/>
            <a:stretch/>
          </p:blipFill>
          <p:spPr>
            <a:xfrm>
              <a:off x="166614" y="4558840"/>
              <a:ext cx="4889784" cy="23764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189065" y="4031097"/>
            <a:ext cx="1954915" cy="928490"/>
            <a:chOff x="1715062" y="4040056"/>
            <a:chExt cx="1954915" cy="928490"/>
          </a:xfrm>
        </p:grpSpPr>
        <p:pic>
          <p:nvPicPr>
            <p:cNvPr id="18" name="Picture 17" descr="FlowVisualization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824" y="4049015"/>
              <a:ext cx="1944153" cy="919531"/>
            </a:xfrm>
            <a:prstGeom prst="rect">
              <a:avLst/>
            </a:prstGeom>
          </p:spPr>
        </p:pic>
        <p:pic>
          <p:nvPicPr>
            <p:cNvPr id="19" name="Picture 18" descr="FlowVisualization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78"/>
            <a:stretch/>
          </p:blipFill>
          <p:spPr>
            <a:xfrm rot="10800000">
              <a:off x="1715062" y="4040056"/>
              <a:ext cx="968616" cy="919531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5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Optimize Global Energy Function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681761" y="903577"/>
            <a:ext cx="1758655" cy="3613967"/>
            <a:chOff x="6232056" y="890318"/>
            <a:chExt cx="1758655" cy="3613967"/>
          </a:xfrm>
        </p:grpSpPr>
        <p:sp>
          <p:nvSpPr>
            <p:cNvPr id="4" name="Rectangle 3"/>
            <p:cNvSpPr/>
            <p:nvPr/>
          </p:nvSpPr>
          <p:spPr>
            <a:xfrm>
              <a:off x="6232056" y="1275652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Segmentation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232056" y="2103634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Geometry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32233" y="2990453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Motion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32233" y="3874561"/>
              <a:ext cx="1568742" cy="412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NimbusRomNo9L"/>
                  <a:cs typeface="NimbusRomNo9L"/>
                </a:rPr>
                <a:t>Flow</a:t>
              </a:r>
              <a:endParaRPr lang="en-US" dirty="0">
                <a:solidFill>
                  <a:schemeClr val="tx1"/>
                </a:solidFill>
                <a:latin typeface="NimbusRomNo9L"/>
                <a:cs typeface="NimbusRomNo9L"/>
              </a:endParaRPr>
            </a:p>
          </p:txBody>
        </p:sp>
        <p:cxnSp>
          <p:nvCxnSpPr>
            <p:cNvPr id="8" name="Straight Arrow Connector 7"/>
            <p:cNvCxnSpPr>
              <a:stCxn id="12" idx="2"/>
            </p:cNvCxnSpPr>
            <p:nvPr/>
          </p:nvCxnSpPr>
          <p:spPr>
            <a:xfrm>
              <a:off x="7016427" y="1687784"/>
              <a:ext cx="0" cy="4158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016427" y="2515766"/>
              <a:ext cx="177" cy="4746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016604" y="3402585"/>
              <a:ext cx="0" cy="4719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/>
            <p:nvPr/>
          </p:nvCxnSpPr>
          <p:spPr>
            <a:xfrm rot="16200000" flipH="1">
              <a:off x="5696674" y="2210248"/>
              <a:ext cx="3613965" cy="974106"/>
            </a:xfrm>
            <a:prstGeom prst="bentConnector3">
              <a:avLst>
                <a:gd name="adj1" fmla="val 1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endCxn id="12" idx="0"/>
            </p:cNvCxnSpPr>
            <p:nvPr/>
          </p:nvCxnSpPr>
          <p:spPr>
            <a:xfrm>
              <a:off x="7016427" y="890319"/>
              <a:ext cx="0" cy="38533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/>
            <p:nvPr/>
          </p:nvCxnSpPr>
          <p:spPr>
            <a:xfrm rot="16200000" flipH="1">
              <a:off x="7394861" y="3908436"/>
              <a:ext cx="217593" cy="974106"/>
            </a:xfrm>
            <a:prstGeom prst="bentConnector2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81" y="1451497"/>
            <a:ext cx="5719684" cy="751070"/>
          </a:xfrm>
          <a:prstGeom prst="rect">
            <a:avLst/>
          </a:prstGeom>
        </p:spPr>
      </p:pic>
      <p:pic>
        <p:nvPicPr>
          <p:cNvPr id="29" name="Picture 28" descr="flow_ne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30588" b="29348"/>
          <a:stretch/>
        </p:blipFill>
        <p:spPr>
          <a:xfrm>
            <a:off x="630850" y="2479812"/>
            <a:ext cx="5389115" cy="181890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527966" y="3815629"/>
            <a:ext cx="484322" cy="484322"/>
            <a:chOff x="6913153" y="819926"/>
            <a:chExt cx="727791" cy="727791"/>
          </a:xfrm>
        </p:grpSpPr>
        <p:sp>
          <p:nvSpPr>
            <p:cNvPr id="26" name="Oval 25"/>
            <p:cNvSpPr/>
            <p:nvPr/>
          </p:nvSpPr>
          <p:spPr>
            <a:xfrm>
              <a:off x="6913153" y="819926"/>
              <a:ext cx="727791" cy="727791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880" y="1056287"/>
              <a:ext cx="326337" cy="29370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527941" y="1229012"/>
            <a:ext cx="531930" cy="531930"/>
            <a:chOff x="481051" y="996662"/>
            <a:chExt cx="745713" cy="745713"/>
          </a:xfrm>
        </p:grpSpPr>
        <p:sp>
          <p:nvSpPr>
            <p:cNvPr id="30" name="Oval 29"/>
            <p:cNvSpPr/>
            <p:nvPr/>
          </p:nvSpPr>
          <p:spPr>
            <a:xfrm>
              <a:off x="481051" y="996662"/>
              <a:ext cx="745713" cy="745713"/>
            </a:xfrm>
            <a:prstGeom prst="ellipse">
              <a:avLst/>
            </a:prstGeom>
            <a:noFill/>
            <a:ln w="25400">
              <a:solidFill>
                <a:srgbClr val="FB0F14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Picture 3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98" y="1188198"/>
              <a:ext cx="292100" cy="34290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527941" y="2012723"/>
            <a:ext cx="532562" cy="532562"/>
            <a:chOff x="2649486" y="1016355"/>
            <a:chExt cx="735955" cy="735955"/>
          </a:xfrm>
        </p:grpSpPr>
        <p:sp>
          <p:nvSpPr>
            <p:cNvPr id="33" name="Oval 32"/>
            <p:cNvSpPr/>
            <p:nvPr/>
          </p:nvSpPr>
          <p:spPr>
            <a:xfrm>
              <a:off x="2649486" y="1016355"/>
              <a:ext cx="735955" cy="735955"/>
            </a:xfrm>
            <a:prstGeom prst="ellipse">
              <a:avLst/>
            </a:prstGeom>
            <a:noFill/>
            <a:ln w="25400">
              <a:solidFill>
                <a:srgbClr val="1AB80E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664" y="1217517"/>
              <a:ext cx="342900" cy="33020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515103" y="2954755"/>
            <a:ext cx="510045" cy="510046"/>
            <a:chOff x="4906993" y="1020384"/>
            <a:chExt cx="731925" cy="731926"/>
          </a:xfrm>
        </p:grpSpPr>
        <p:sp>
          <p:nvSpPr>
            <p:cNvPr id="36" name="Oval 35"/>
            <p:cNvSpPr/>
            <p:nvPr/>
          </p:nvSpPr>
          <p:spPr>
            <a:xfrm>
              <a:off x="4906993" y="1020384"/>
              <a:ext cx="731925" cy="731926"/>
            </a:xfrm>
            <a:prstGeom prst="ellipse">
              <a:avLst/>
            </a:prstGeom>
            <a:noFill/>
            <a:ln w="25400">
              <a:solidFill>
                <a:srgbClr val="0001FF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37" name="Picture 36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838" y="1247899"/>
              <a:ext cx="411508" cy="288056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Cascaded Scene </a:t>
            </a:r>
            <a:r>
              <a:rPr lang="en-US" smtClean="0"/>
              <a:t>Flow Prediction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503" y="887782"/>
            <a:ext cx="8108994" cy="10181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Add </a:t>
            </a:r>
            <a:r>
              <a:rPr lang="en-US" sz="2400" b="1" dirty="0" smtClean="0"/>
              <a:t>temporal consistency </a:t>
            </a:r>
            <a:r>
              <a:rPr lang="en-US" sz="2400" dirty="0" smtClean="0"/>
              <a:t>for segmentation and </a:t>
            </a:r>
            <a:r>
              <a:rPr lang="en-US" sz="2400" dirty="0" smtClean="0"/>
              <a:t>disparity</a:t>
            </a:r>
            <a:endParaRPr lang="en-US" sz="2400" dirty="0" smtClean="0"/>
          </a:p>
        </p:txBody>
      </p:sp>
      <p:pic>
        <p:nvPicPr>
          <p:cNvPr id="5" name="Picture 4" descr="Screen Shot 2017-04-30 at 00.50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53" y="1448818"/>
            <a:ext cx="5104455" cy="1332207"/>
          </a:xfrm>
          <a:prstGeom prst="rect">
            <a:avLst/>
          </a:prstGeom>
        </p:spPr>
      </p:pic>
      <p:pic>
        <p:nvPicPr>
          <p:cNvPr id="6" name="Picture 5" descr="disp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26" y="2781025"/>
            <a:ext cx="2319791" cy="1186560"/>
          </a:xfrm>
          <a:prstGeom prst="rect">
            <a:avLst/>
          </a:prstGeom>
        </p:spPr>
      </p:pic>
      <p:pic>
        <p:nvPicPr>
          <p:cNvPr id="7" name="Picture 6" descr="disp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90" y="2781025"/>
            <a:ext cx="2334007" cy="11938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41279" y="3978178"/>
            <a:ext cx="116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Iteration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05632" y="4007649"/>
            <a:ext cx="116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Iteration 2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276290" y="361332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Disparity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834327" y="359235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Disparity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6383679" y="1672880"/>
            <a:ext cx="825270" cy="772102"/>
            <a:chOff x="4113125" y="2202404"/>
            <a:chExt cx="887457" cy="830283"/>
          </a:xfrm>
        </p:grpSpPr>
        <p:sp>
          <p:nvSpPr>
            <p:cNvPr id="23" name="Oval 22"/>
            <p:cNvSpPr/>
            <p:nvPr/>
          </p:nvSpPr>
          <p:spPr>
            <a:xfrm>
              <a:off x="4113125" y="2524166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4291168" y="2613188"/>
              <a:ext cx="174138" cy="257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4465306" y="2526742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643349" y="2615764"/>
              <a:ext cx="178709" cy="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554328" y="2704785"/>
              <a:ext cx="2564" cy="14558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4822058" y="2526744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465306" y="2205692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4554328" y="2383735"/>
              <a:ext cx="0" cy="14300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4467870" y="2850370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822539" y="2202404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4643349" y="2291426"/>
              <a:ext cx="179190" cy="32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4911080" y="2380447"/>
              <a:ext cx="481" cy="14629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645913" y="2939392"/>
              <a:ext cx="173354" cy="427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4292691" y="2939392"/>
              <a:ext cx="175179" cy="427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4292691" y="2294714"/>
              <a:ext cx="172615" cy="161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4908289" y="2704787"/>
              <a:ext cx="2791" cy="14985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202147" y="2702209"/>
              <a:ext cx="1523" cy="15243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4202147" y="2385353"/>
              <a:ext cx="1523" cy="13881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4819267" y="2854644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114648" y="2207310"/>
              <a:ext cx="178043" cy="1780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114648" y="2854643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467809" y="3037146"/>
            <a:ext cx="825270" cy="772102"/>
            <a:chOff x="4113125" y="2202404"/>
            <a:chExt cx="887457" cy="830283"/>
          </a:xfrm>
        </p:grpSpPr>
        <p:sp>
          <p:nvSpPr>
            <p:cNvPr id="45" name="Oval 44"/>
            <p:cNvSpPr/>
            <p:nvPr/>
          </p:nvSpPr>
          <p:spPr>
            <a:xfrm>
              <a:off x="4113125" y="2524166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4291168" y="2613188"/>
              <a:ext cx="174138" cy="257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4465306" y="2526742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643349" y="2615764"/>
              <a:ext cx="178709" cy="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554328" y="2704785"/>
              <a:ext cx="2564" cy="14558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4822058" y="2526744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465306" y="2205692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4554328" y="2383735"/>
              <a:ext cx="0" cy="14300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467870" y="2850370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4822539" y="2202404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4643349" y="2291426"/>
              <a:ext cx="179190" cy="32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4911080" y="2380447"/>
              <a:ext cx="481" cy="14629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645913" y="2939392"/>
              <a:ext cx="173354" cy="427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4292691" y="2939392"/>
              <a:ext cx="175179" cy="427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4292691" y="2294714"/>
              <a:ext cx="172615" cy="161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4908289" y="2704787"/>
              <a:ext cx="2791" cy="14985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202147" y="2702209"/>
              <a:ext cx="1523" cy="15243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4202147" y="2385353"/>
              <a:ext cx="1523" cy="13881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4819267" y="2854644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114648" y="2207310"/>
              <a:ext cx="178043" cy="1780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114648" y="2854643"/>
              <a:ext cx="178043" cy="17804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reeform 11"/>
          <p:cNvSpPr/>
          <p:nvPr/>
        </p:nvSpPr>
        <p:spPr>
          <a:xfrm>
            <a:off x="6797316" y="2053617"/>
            <a:ext cx="773315" cy="1365527"/>
          </a:xfrm>
          <a:custGeom>
            <a:avLst/>
            <a:gdLst>
              <a:gd name="connsiteX0" fmla="*/ 0 w 417778"/>
              <a:gd name="connsiteY0" fmla="*/ 0 h 2298031"/>
              <a:gd name="connsiteX1" fmla="*/ 336884 w 417778"/>
              <a:gd name="connsiteY1" fmla="*/ 637673 h 2298031"/>
              <a:gd name="connsiteX2" fmla="*/ 397042 w 417778"/>
              <a:gd name="connsiteY2" fmla="*/ 1467852 h 2298031"/>
              <a:gd name="connsiteX3" fmla="*/ 48126 w 417778"/>
              <a:gd name="connsiteY3" fmla="*/ 2298031 h 229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778" h="2298031">
                <a:moveTo>
                  <a:pt x="0" y="0"/>
                </a:moveTo>
                <a:cubicBezTo>
                  <a:pt x="135355" y="196515"/>
                  <a:pt x="270710" y="393031"/>
                  <a:pt x="336884" y="637673"/>
                </a:cubicBezTo>
                <a:cubicBezTo>
                  <a:pt x="403058" y="882315"/>
                  <a:pt x="445168" y="1191126"/>
                  <a:pt x="397042" y="1467852"/>
                </a:cubicBezTo>
                <a:cubicBezTo>
                  <a:pt x="348916" y="1744578"/>
                  <a:pt x="48126" y="2298031"/>
                  <a:pt x="48126" y="2298031"/>
                </a:cubicBez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495849" y="1866555"/>
            <a:ext cx="134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First Frame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7384501" y="3197507"/>
            <a:ext cx="1517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Second Frame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533239" y="2569662"/>
            <a:ext cx="1542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Optical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6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Stereo</a:t>
            </a:r>
            <a:endParaRPr lang="en-US" dirty="0"/>
          </a:p>
        </p:txBody>
      </p:sp>
      <p:pic>
        <p:nvPicPr>
          <p:cNvPr id="9" name="Picture 8" descr="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89" y="968088"/>
            <a:ext cx="6502371" cy="1963276"/>
          </a:xfrm>
          <a:prstGeom prst="rect">
            <a:avLst/>
          </a:prstGeom>
        </p:spPr>
      </p:pic>
      <p:pic>
        <p:nvPicPr>
          <p:cNvPr id="11" name="Picture 10" descr="t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89" y="2965573"/>
            <a:ext cx="6502371" cy="19708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68360" y="3639121"/>
            <a:ext cx="1328903" cy="84484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Source: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KITTI Scene Flow 2015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 Results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4990" y="3403628"/>
            <a:ext cx="72298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yriad Pro"/>
                <a:cs typeface="Myriad Pro"/>
              </a:rPr>
              <a:t>Scene Flow Evaluation on KITTI 2015 test set: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>
                <a:latin typeface="Myriad Pro"/>
                <a:cs typeface="Myriad Pro"/>
              </a:rPr>
              <a:t>D1</a:t>
            </a:r>
            <a:r>
              <a:rPr lang="en-US" dirty="0">
                <a:latin typeface="Myriad Pro"/>
                <a:cs typeface="Myriad Pro"/>
              </a:rPr>
              <a:t>: Percentage of stereo disparity outliers in first frame </a:t>
            </a:r>
            <a:endParaRPr lang="en-US" dirty="0" smtClean="0">
              <a:latin typeface="Myriad Pro"/>
              <a:cs typeface="Myriad Pro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b="1" dirty="0" err="1" smtClean="0">
                <a:latin typeface="Myriad Pro"/>
                <a:cs typeface="Myriad Pro"/>
              </a:rPr>
              <a:t>bg</a:t>
            </a:r>
            <a:r>
              <a:rPr lang="en-US" dirty="0">
                <a:latin typeface="Myriad Pro"/>
                <a:cs typeface="Myriad Pro"/>
              </a:rPr>
              <a:t>: Percentage of outliers averaged only over background regions 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 err="1">
                <a:latin typeface="Myriad Pro"/>
                <a:cs typeface="Myriad Pro"/>
              </a:rPr>
              <a:t>fg</a:t>
            </a:r>
            <a:r>
              <a:rPr lang="en-US" dirty="0">
                <a:latin typeface="Myriad Pro"/>
                <a:cs typeface="Myriad Pro"/>
              </a:rPr>
              <a:t>: Percentage of outliers averaged only over foreground regions </a:t>
            </a:r>
            <a:r>
              <a:rPr lang="en-US" dirty="0" smtClean="0">
                <a:latin typeface="Myriad Pro"/>
                <a:cs typeface="Myriad Pro"/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 smtClean="0">
                <a:latin typeface="Myriad Pro"/>
                <a:cs typeface="Myriad Pro"/>
              </a:rPr>
              <a:t>all</a:t>
            </a:r>
            <a:r>
              <a:rPr lang="en-US" dirty="0">
                <a:latin typeface="Myriad Pro"/>
                <a:cs typeface="Myriad Pro"/>
              </a:rPr>
              <a:t>: Percentage of outliers averaged over all ground truth pixels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1976541"/>
              </p:ext>
            </p:extLst>
          </p:nvPr>
        </p:nvGraphicFramePr>
        <p:xfrm>
          <a:off x="879231" y="66042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0" descr="p3d_n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29" y="2292898"/>
            <a:ext cx="2141625" cy="1258566"/>
          </a:xfrm>
          <a:prstGeom prst="rect">
            <a:avLst/>
          </a:prstGeom>
        </p:spPr>
      </p:pic>
      <p:pic>
        <p:nvPicPr>
          <p:cNvPr id="12" name="Picture 11" descr="p3d_ol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28" y="754419"/>
            <a:ext cx="2141625" cy="14628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 Results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9483" y="3544304"/>
            <a:ext cx="72298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yriad Pro"/>
                <a:cs typeface="Myriad Pro"/>
              </a:rPr>
              <a:t>Scene Flow Evaluation on KITTI 2015 test set: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 err="1">
                <a:latin typeface="Myriad Pro"/>
                <a:cs typeface="Myriad Pro"/>
              </a:rPr>
              <a:t>Fl</a:t>
            </a:r>
            <a:r>
              <a:rPr lang="en-US" dirty="0">
                <a:latin typeface="Myriad Pro"/>
                <a:cs typeface="Myriad Pro"/>
              </a:rPr>
              <a:t>: Percentage of optical flow outliers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 err="1" smtClean="0">
                <a:latin typeface="Myriad Pro"/>
                <a:cs typeface="Myriad Pro"/>
              </a:rPr>
              <a:t>bg</a:t>
            </a:r>
            <a:r>
              <a:rPr lang="en-US" dirty="0">
                <a:latin typeface="Myriad Pro"/>
                <a:cs typeface="Myriad Pro"/>
              </a:rPr>
              <a:t>: Percentage of outliers averaged only over background regions 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 err="1">
                <a:latin typeface="Myriad Pro"/>
                <a:cs typeface="Myriad Pro"/>
              </a:rPr>
              <a:t>fg</a:t>
            </a:r>
            <a:r>
              <a:rPr lang="en-US" dirty="0">
                <a:latin typeface="Myriad Pro"/>
                <a:cs typeface="Myriad Pro"/>
              </a:rPr>
              <a:t>: Percentage of outliers averaged only over foreground regions </a:t>
            </a:r>
            <a:endParaRPr lang="en-US" dirty="0" smtClean="0">
              <a:latin typeface="Myriad Pro"/>
              <a:cs typeface="Myriad Pro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b="1" dirty="0" smtClean="0">
                <a:latin typeface="Myriad Pro"/>
                <a:cs typeface="Myriad Pro"/>
              </a:rPr>
              <a:t>all</a:t>
            </a:r>
            <a:r>
              <a:rPr lang="en-US" dirty="0">
                <a:latin typeface="Myriad Pro"/>
                <a:cs typeface="Myriad Pro"/>
              </a:rPr>
              <a:t>: Percentage of outliers averaged over all ground truth pixels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6811131"/>
              </p:ext>
            </p:extLst>
          </p:nvPr>
        </p:nvGraphicFramePr>
        <p:xfrm>
          <a:off x="762000" y="74930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 descr="old_flo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45" y="749306"/>
            <a:ext cx="2521249" cy="1509095"/>
          </a:xfrm>
          <a:prstGeom prst="rect">
            <a:avLst/>
          </a:prstGeom>
        </p:spPr>
      </p:pic>
      <p:pic>
        <p:nvPicPr>
          <p:cNvPr id="11" name="Picture 10" descr="new_flo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45" y="2310199"/>
            <a:ext cx="2511198" cy="150307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1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Scene </a:t>
            </a:r>
            <a:r>
              <a:rPr lang="en-US" smtClean="0"/>
              <a:t>Flow Prediction</a:t>
            </a:r>
            <a:endParaRPr lang="en-US" dirty="0"/>
          </a:p>
        </p:txBody>
      </p:sp>
      <p:pic>
        <p:nvPicPr>
          <p:cNvPr id="6" name="Picture 5" descr="195_flow_vis_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2" y="3719034"/>
            <a:ext cx="4422460" cy="1339923"/>
          </a:xfrm>
          <a:prstGeom prst="rect">
            <a:avLst/>
          </a:prstGeom>
        </p:spPr>
      </p:pic>
      <p:pic>
        <p:nvPicPr>
          <p:cNvPr id="7" name="Picture 6" descr="195_flow_vis_ol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3" y="2267686"/>
            <a:ext cx="4422459" cy="1339923"/>
          </a:xfrm>
          <a:prstGeom prst="rect">
            <a:avLst/>
          </a:prstGeom>
        </p:spPr>
      </p:pic>
      <p:pic>
        <p:nvPicPr>
          <p:cNvPr id="8" name="Picture 7" descr="195_disp_vis_ne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" y="3719034"/>
            <a:ext cx="4422458" cy="1339923"/>
          </a:xfrm>
          <a:prstGeom prst="rect">
            <a:avLst/>
          </a:prstGeom>
        </p:spPr>
      </p:pic>
      <p:pic>
        <p:nvPicPr>
          <p:cNvPr id="9" name="Picture 8" descr="195_disp_vis_ol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" y="2267686"/>
            <a:ext cx="4422458" cy="1339923"/>
          </a:xfrm>
          <a:prstGeom prst="rect">
            <a:avLst/>
          </a:prstGeom>
        </p:spPr>
      </p:pic>
      <p:pic>
        <p:nvPicPr>
          <p:cNvPr id="11" name="Picture 10" descr="195_L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" y="878939"/>
            <a:ext cx="4422458" cy="1339923"/>
          </a:xfrm>
          <a:prstGeom prst="rect">
            <a:avLst/>
          </a:prstGeom>
        </p:spPr>
      </p:pic>
      <p:pic>
        <p:nvPicPr>
          <p:cNvPr id="12" name="Picture 11" descr="im12_195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3" y="878939"/>
            <a:ext cx="4422459" cy="13399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23840" y="88089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Stereo Input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49151" y="2267686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Disparity Input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2638" y="3719034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Updated Disparity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95539" y="869866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Motion Input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64844" y="226768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Flow Input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05771" y="3717356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Updated Flow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6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Scene Flow Prediction</a:t>
            </a:r>
            <a:endParaRPr lang="en-US" dirty="0"/>
          </a:p>
        </p:txBody>
      </p:sp>
      <p:pic>
        <p:nvPicPr>
          <p:cNvPr id="3" name="Picture 2" descr="195_flow_error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3" y="3719034"/>
            <a:ext cx="4422458" cy="1339923"/>
          </a:xfrm>
          <a:prstGeom prst="rect">
            <a:avLst/>
          </a:prstGeom>
        </p:spPr>
      </p:pic>
      <p:pic>
        <p:nvPicPr>
          <p:cNvPr id="4" name="Picture 3" descr="195_flow_error_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3" y="2267685"/>
            <a:ext cx="4422459" cy="1339923"/>
          </a:xfrm>
          <a:prstGeom prst="rect">
            <a:avLst/>
          </a:prstGeom>
        </p:spPr>
      </p:pic>
      <p:pic>
        <p:nvPicPr>
          <p:cNvPr id="5" name="Picture 4" descr="195_disp_error_n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" y="3719034"/>
            <a:ext cx="4422457" cy="1339923"/>
          </a:xfrm>
          <a:prstGeom prst="rect">
            <a:avLst/>
          </a:prstGeom>
        </p:spPr>
      </p:pic>
      <p:pic>
        <p:nvPicPr>
          <p:cNvPr id="10" name="Picture 9" descr="195_disp_error_ol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" y="2267685"/>
            <a:ext cx="4422459" cy="1339923"/>
          </a:xfrm>
          <a:prstGeom prst="rect">
            <a:avLst/>
          </a:prstGeom>
        </p:spPr>
      </p:pic>
      <p:pic>
        <p:nvPicPr>
          <p:cNvPr id="11" name="Picture 10" descr="195_L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" y="878939"/>
            <a:ext cx="4422458" cy="1339923"/>
          </a:xfrm>
          <a:prstGeom prst="rect">
            <a:avLst/>
          </a:prstGeom>
        </p:spPr>
      </p:pic>
      <p:pic>
        <p:nvPicPr>
          <p:cNvPr id="12" name="Picture 11" descr="im12_195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3" y="878939"/>
            <a:ext cx="4422459" cy="13399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3840" y="88089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Stereo Input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95539" y="869866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Motion Input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89760" y="3719034"/>
            <a:ext cx="2778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Updated Disparity Error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03041" y="3717356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Updated Flow Error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87686" y="2267685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Initial Disparity Error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97994" y="2267685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Initial Flow Error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4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Scene Flow Prediction</a:t>
            </a:r>
            <a:endParaRPr lang="en-US" dirty="0"/>
          </a:p>
        </p:txBody>
      </p:sp>
      <p:pic>
        <p:nvPicPr>
          <p:cNvPr id="5" name="Picture 4" descr="141_L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" y="884317"/>
            <a:ext cx="4437817" cy="1339921"/>
          </a:xfrm>
          <a:prstGeom prst="rect">
            <a:avLst/>
          </a:prstGeom>
        </p:spPr>
      </p:pic>
      <p:pic>
        <p:nvPicPr>
          <p:cNvPr id="13" name="Picture 12" descr="im12_1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2" y="884317"/>
            <a:ext cx="4437819" cy="1339921"/>
          </a:xfrm>
          <a:prstGeom prst="rect">
            <a:avLst/>
          </a:prstGeom>
        </p:spPr>
      </p:pic>
      <p:pic>
        <p:nvPicPr>
          <p:cNvPr id="14" name="Picture 13" descr="141_disp_vis_ol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" y="2267685"/>
            <a:ext cx="4437820" cy="1339922"/>
          </a:xfrm>
          <a:prstGeom prst="rect">
            <a:avLst/>
          </a:prstGeom>
        </p:spPr>
      </p:pic>
      <p:pic>
        <p:nvPicPr>
          <p:cNvPr id="15" name="Picture 14" descr="141_disp_vis_ne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" y="3719034"/>
            <a:ext cx="4437820" cy="1339922"/>
          </a:xfrm>
          <a:prstGeom prst="rect">
            <a:avLst/>
          </a:prstGeom>
        </p:spPr>
      </p:pic>
      <p:pic>
        <p:nvPicPr>
          <p:cNvPr id="16" name="Picture 15" descr="141_flow_vis_new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3" y="3719035"/>
            <a:ext cx="4437822" cy="1339922"/>
          </a:xfrm>
          <a:prstGeom prst="rect">
            <a:avLst/>
          </a:prstGeom>
        </p:spPr>
      </p:pic>
      <p:pic>
        <p:nvPicPr>
          <p:cNvPr id="17" name="Picture 16" descr="141_flow_vis_ol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3" y="2267685"/>
            <a:ext cx="4437821" cy="13399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23840" y="88089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Stereo Input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95539" y="869866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Motion Input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49151" y="2267686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Disparity Input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64844" y="226768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Flow Input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82638" y="3719034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Updated Disparity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05771" y="3717356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Updated Flow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1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Scene Flow Prediction</a:t>
            </a:r>
            <a:endParaRPr lang="en-US" dirty="0"/>
          </a:p>
        </p:txBody>
      </p:sp>
      <p:pic>
        <p:nvPicPr>
          <p:cNvPr id="5" name="Picture 4" descr="141_L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" y="884317"/>
            <a:ext cx="4437817" cy="1339921"/>
          </a:xfrm>
          <a:prstGeom prst="rect">
            <a:avLst/>
          </a:prstGeom>
        </p:spPr>
      </p:pic>
      <p:pic>
        <p:nvPicPr>
          <p:cNvPr id="13" name="Picture 12" descr="im12_14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2" y="884317"/>
            <a:ext cx="4437819" cy="1339921"/>
          </a:xfrm>
          <a:prstGeom prst="rect">
            <a:avLst/>
          </a:prstGeom>
        </p:spPr>
      </p:pic>
      <p:pic>
        <p:nvPicPr>
          <p:cNvPr id="3" name="Picture 2" descr="141_disp_error_ol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" y="2267685"/>
            <a:ext cx="4437822" cy="1339922"/>
          </a:xfrm>
          <a:prstGeom prst="rect">
            <a:avLst/>
          </a:prstGeom>
        </p:spPr>
      </p:pic>
      <p:pic>
        <p:nvPicPr>
          <p:cNvPr id="4" name="Picture 3" descr="141_disp_error_ne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" y="3719036"/>
            <a:ext cx="4437822" cy="1339922"/>
          </a:xfrm>
          <a:prstGeom prst="rect">
            <a:avLst/>
          </a:prstGeom>
        </p:spPr>
      </p:pic>
      <p:pic>
        <p:nvPicPr>
          <p:cNvPr id="6" name="Picture 5" descr="141_flow_error_ne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2" y="3719036"/>
            <a:ext cx="4437818" cy="1339921"/>
          </a:xfrm>
          <a:prstGeom prst="rect">
            <a:avLst/>
          </a:prstGeom>
        </p:spPr>
      </p:pic>
      <p:pic>
        <p:nvPicPr>
          <p:cNvPr id="7" name="Picture 6" descr="141_flow_error_ol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1" y="2267685"/>
            <a:ext cx="4437819" cy="13399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23840" y="88089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Stereo Input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95539" y="869866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Motion Input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87686" y="2267685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Initial Disparity Error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97994" y="2267685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Initial Flow Error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89760" y="3719034"/>
            <a:ext cx="2778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Updated Disparity Error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03041" y="3717356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Updated Flow Error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4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Failure Case for Scene Flow Prediction</a:t>
            </a:r>
            <a:endParaRPr lang="en-US" dirty="0"/>
          </a:p>
        </p:txBody>
      </p:sp>
      <p:pic>
        <p:nvPicPr>
          <p:cNvPr id="6" name="Picture 5" descr="im12_16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3" y="888385"/>
            <a:ext cx="4422444" cy="1336021"/>
          </a:xfrm>
          <a:prstGeom prst="rect">
            <a:avLst/>
          </a:prstGeom>
        </p:spPr>
      </p:pic>
      <p:pic>
        <p:nvPicPr>
          <p:cNvPr id="7" name="Picture 6" descr="163_L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" y="888382"/>
            <a:ext cx="4422452" cy="1336024"/>
          </a:xfrm>
          <a:prstGeom prst="rect">
            <a:avLst/>
          </a:prstGeom>
        </p:spPr>
      </p:pic>
      <p:pic>
        <p:nvPicPr>
          <p:cNvPr id="8" name="Picture 7" descr="163_disp_vis_ol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" y="2267682"/>
            <a:ext cx="4435358" cy="1339923"/>
          </a:xfrm>
          <a:prstGeom prst="rect">
            <a:avLst/>
          </a:prstGeom>
        </p:spPr>
      </p:pic>
      <p:pic>
        <p:nvPicPr>
          <p:cNvPr id="9" name="Picture 8" descr="163_disp_vis_ne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" y="3719031"/>
            <a:ext cx="4422452" cy="1336023"/>
          </a:xfrm>
          <a:prstGeom prst="rect">
            <a:avLst/>
          </a:prstGeom>
        </p:spPr>
      </p:pic>
      <p:pic>
        <p:nvPicPr>
          <p:cNvPr id="11" name="Picture 10" descr="163_flow_vis_ne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3" y="3719030"/>
            <a:ext cx="4422450" cy="1336023"/>
          </a:xfrm>
          <a:prstGeom prst="rect">
            <a:avLst/>
          </a:prstGeom>
        </p:spPr>
      </p:pic>
      <p:pic>
        <p:nvPicPr>
          <p:cNvPr id="12" name="Picture 11" descr="163_flow_vis_ol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3" y="2267683"/>
            <a:ext cx="4435356" cy="13399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23840" y="88089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Stereo Input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95539" y="869866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Motion Input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49151" y="2267686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Disparity Input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64844" y="226768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Flow Input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2638" y="3719034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Updated Disparity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05771" y="3717356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Updated Flow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7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" y="2267682"/>
            <a:ext cx="4435359" cy="13399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" y="3736335"/>
            <a:ext cx="4435360" cy="1339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Failure Case for Scene Flow Prediction</a:t>
            </a:r>
            <a:endParaRPr lang="en-US" dirty="0"/>
          </a:p>
        </p:txBody>
      </p:sp>
      <p:pic>
        <p:nvPicPr>
          <p:cNvPr id="6" name="Picture 5" descr="im12_16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3" y="888385"/>
            <a:ext cx="4422444" cy="1336021"/>
          </a:xfrm>
          <a:prstGeom prst="rect">
            <a:avLst/>
          </a:prstGeom>
        </p:spPr>
      </p:pic>
      <p:pic>
        <p:nvPicPr>
          <p:cNvPr id="7" name="Picture 6" descr="163_L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" y="888382"/>
            <a:ext cx="4422452" cy="1336024"/>
          </a:xfrm>
          <a:prstGeom prst="rect">
            <a:avLst/>
          </a:prstGeom>
        </p:spPr>
      </p:pic>
      <p:pic>
        <p:nvPicPr>
          <p:cNvPr id="3" name="Picture 2" descr="163_flow_error_ol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2" y="2267682"/>
            <a:ext cx="4435359" cy="1339923"/>
          </a:xfrm>
          <a:prstGeom prst="rect">
            <a:avLst/>
          </a:prstGeom>
        </p:spPr>
      </p:pic>
      <p:pic>
        <p:nvPicPr>
          <p:cNvPr id="4" name="Picture 3" descr="163_flow_error_new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3" y="3719031"/>
            <a:ext cx="4422451" cy="13360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3840" y="88089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Stereo Input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95539" y="869866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Motion Input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87686" y="2267685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Initial Disparity Error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97994" y="2267685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Initial Flow Error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89760" y="3719034"/>
            <a:ext cx="2778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Updated Disparity Error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03041" y="3717356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/>
                <a:cs typeface="Myriad Pro"/>
              </a:rPr>
              <a:t>Updated Flow Error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9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Discussions: Concurrent Work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0315" y="997140"/>
            <a:ext cx="43193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Myriad Pro"/>
                <a:cs typeface="Myriad Pro"/>
              </a:rPr>
              <a:t>Instance Scene Flow </a:t>
            </a:r>
            <a:r>
              <a:rPr lang="en-US" sz="2000" dirty="0" smtClean="0">
                <a:latin typeface="Myriad Pro"/>
                <a:cs typeface="Myriad Pro"/>
              </a:rPr>
              <a:t>(ISF)</a:t>
            </a:r>
          </a:p>
          <a:p>
            <a:r>
              <a:rPr lang="en-US" sz="2000" dirty="0" smtClean="0">
                <a:latin typeface="Myriad Pro"/>
                <a:cs typeface="Myriad Pro"/>
              </a:rPr>
              <a:t>[</a:t>
            </a:r>
            <a:r>
              <a:rPr lang="en-US" sz="2000" dirty="0" err="1" smtClean="0"/>
              <a:t>Behl</a:t>
            </a:r>
            <a:r>
              <a:rPr lang="en-US" sz="2000" dirty="0" smtClean="0"/>
              <a:t> et al., ICCV 2017]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Myriad Pro"/>
                <a:cs typeface="Myriad Pro"/>
              </a:rPr>
              <a:t>Additional training data (~20x KITTI) for </a:t>
            </a:r>
            <a:r>
              <a:rPr lang="en-US" sz="2000" b="1" dirty="0" smtClean="0">
                <a:latin typeface="Myriad Pro"/>
                <a:cs typeface="Myriad Pro"/>
              </a:rPr>
              <a:t>segmentation</a:t>
            </a:r>
            <a:r>
              <a:rPr lang="en-US" sz="2000" dirty="0" smtClean="0">
                <a:latin typeface="Myriad Pro"/>
                <a:cs typeface="Myriad Pro"/>
              </a:rPr>
              <a:t> and </a:t>
            </a:r>
            <a:r>
              <a:rPr lang="en-US" sz="2000" b="1" dirty="0" smtClean="0">
                <a:latin typeface="Myriad Pro"/>
                <a:cs typeface="Myriad Pro"/>
              </a:rPr>
              <a:t>disparity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Myriad Pro"/>
                <a:cs typeface="Myriad Pro"/>
              </a:rPr>
              <a:t>2x slower than our method</a:t>
            </a:r>
            <a:endParaRPr lang="en-US" sz="2000" dirty="0"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3328727"/>
            <a:ext cx="8547100" cy="1651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8109618"/>
              </p:ext>
            </p:extLst>
          </p:nvPr>
        </p:nvGraphicFramePr>
        <p:xfrm>
          <a:off x="4545806" y="585527"/>
          <a:ext cx="4468378" cy="2681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1811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Discussions: Importance of 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153" y="3601463"/>
            <a:ext cx="8265693" cy="1001101"/>
          </a:xfrm>
        </p:spPr>
        <p:txBody>
          <a:bodyPr>
            <a:normAutofit fontScale="85000" lnSpcReduction="10000"/>
          </a:bodyPr>
          <a:lstStyle/>
          <a:p>
            <a:r>
              <a:rPr lang="en-US" sz="2500" dirty="0" smtClean="0"/>
              <a:t>Performance </a:t>
            </a:r>
            <a:r>
              <a:rPr lang="en-US" sz="2500" dirty="0" smtClean="0"/>
              <a:t>improves </a:t>
            </a:r>
            <a:r>
              <a:rPr lang="en-US" sz="2500" dirty="0" smtClean="0"/>
              <a:t>over different iterations of the cascade</a:t>
            </a:r>
          </a:p>
          <a:p>
            <a:r>
              <a:rPr lang="en-US" sz="2500" dirty="0" smtClean="0"/>
              <a:t>Better semantic segmentation </a:t>
            </a:r>
            <a:r>
              <a:rPr lang="en-US" sz="2500" dirty="0" smtClean="0"/>
              <a:t>enables </a:t>
            </a:r>
            <a:r>
              <a:rPr lang="en-US" sz="2500" dirty="0" smtClean="0"/>
              <a:t>better scene flow prediction </a:t>
            </a:r>
            <a:endParaRPr lang="en-US" sz="25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9832363"/>
              </p:ext>
            </p:extLst>
          </p:nvPr>
        </p:nvGraphicFramePr>
        <p:xfrm>
          <a:off x="1612232" y="72189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39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228369" y="1684422"/>
            <a:ext cx="764347" cy="1780674"/>
          </a:xfrm>
          <a:prstGeom prst="roundRect">
            <a:avLst>
              <a:gd name="adj" fmla="val 27885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8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46" y="925774"/>
            <a:ext cx="6502371" cy="1963276"/>
          </a:xfrm>
          <a:prstGeom prst="rect">
            <a:avLst/>
          </a:prstGeom>
        </p:spPr>
      </p:pic>
      <p:pic>
        <p:nvPicPr>
          <p:cNvPr id="11" name="Picture 10" descr="lef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82" y="3018039"/>
            <a:ext cx="6509265" cy="1965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Scene Flow</a:t>
            </a:r>
            <a:endParaRPr lang="en-US" dirty="0"/>
          </a:p>
        </p:txBody>
      </p:sp>
      <p:pic>
        <p:nvPicPr>
          <p:cNvPr id="7" name="Picture 6" descr="t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88" y="928173"/>
            <a:ext cx="6514729" cy="1975713"/>
          </a:xfrm>
          <a:prstGeom prst="rect">
            <a:avLst/>
          </a:prstGeom>
        </p:spPr>
      </p:pic>
      <p:pic>
        <p:nvPicPr>
          <p:cNvPr id="8" name="Picture 7" descr="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88" y="3018039"/>
            <a:ext cx="6514729" cy="19670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70744" y="1822783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Disparity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58276" y="3285067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Flow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02662" y="2542892"/>
            <a:ext cx="1263487" cy="34855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000000"/>
                </a:solidFill>
                <a:latin typeface="Myriad Pro"/>
                <a:cs typeface="Myriad Pro"/>
              </a:rPr>
              <a:t>3D Motion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092682" y="2275997"/>
            <a:ext cx="4366" cy="27631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8081227" y="2943263"/>
            <a:ext cx="4828" cy="334689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68360" y="4028253"/>
            <a:ext cx="1801078" cy="318036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[Vogel et al., 2013]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0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6" name="Picture 5" descr="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78476"/>
            <a:ext cx="4347878" cy="1313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0163" y="3971906"/>
            <a:ext cx="2396848" cy="34624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Optical Flow Estimation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2242" y="3971906"/>
            <a:ext cx="2067393" cy="34624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Disparity Estimation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8177" y="980843"/>
            <a:ext cx="4253823" cy="1311128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200" dirty="0" smtClean="0">
                <a:solidFill>
                  <a:srgbClr val="000000"/>
                </a:solidFill>
              </a:rPr>
              <a:t>Improved </a:t>
            </a:r>
            <a:r>
              <a:rPr lang="en-US" sz="2200" b="1" dirty="0" smtClean="0">
                <a:solidFill>
                  <a:srgbClr val="000000"/>
                </a:solidFill>
              </a:rPr>
              <a:t>scene flow</a:t>
            </a:r>
            <a:r>
              <a:rPr lang="en-US" sz="2200" dirty="0" smtClean="0">
                <a:solidFill>
                  <a:srgbClr val="000000"/>
                </a:solidFill>
              </a:rPr>
              <a:t> prediction using </a:t>
            </a:r>
            <a:r>
              <a:rPr lang="en-US" sz="2200" b="1" dirty="0" smtClean="0">
                <a:solidFill>
                  <a:srgbClr val="000000"/>
                </a:solidFill>
              </a:rPr>
              <a:t>semantic segmentation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200" dirty="0" smtClean="0">
                <a:solidFill>
                  <a:srgbClr val="000000"/>
                </a:solidFill>
              </a:rPr>
              <a:t>Efficient computation speed using </a:t>
            </a:r>
            <a:r>
              <a:rPr lang="en-US" sz="2200" b="1" dirty="0" smtClean="0">
                <a:solidFill>
                  <a:srgbClr val="000000"/>
                </a:solidFill>
              </a:rPr>
              <a:t>cascaded prediction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7" y="2570456"/>
            <a:ext cx="4347880" cy="1313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70456"/>
            <a:ext cx="4347878" cy="13134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7568" y="4318155"/>
            <a:ext cx="122886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000000"/>
                </a:solidFill>
              </a:rPr>
              <a:t>Thanks!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6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 Results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8116" y="2541825"/>
            <a:ext cx="76743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yriad Pro"/>
                <a:cs typeface="Myriad Pro"/>
              </a:rPr>
              <a:t>Scene Flow Evaluation on KITTI 2015 test set: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>
                <a:latin typeface="Myriad Pro"/>
                <a:cs typeface="Myriad Pro"/>
              </a:rPr>
              <a:t>D1</a:t>
            </a:r>
            <a:r>
              <a:rPr lang="en-US" dirty="0">
                <a:latin typeface="Myriad Pro"/>
                <a:cs typeface="Myriad Pro"/>
              </a:rPr>
              <a:t>: Percentage of stereo disparity outliers in first frame </a:t>
            </a:r>
            <a:endParaRPr lang="en-US" dirty="0" smtClean="0">
              <a:latin typeface="Myriad Pro"/>
              <a:cs typeface="Myriad Pro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b="1" dirty="0" smtClean="0">
                <a:latin typeface="Myriad Pro"/>
                <a:cs typeface="Myriad Pro"/>
              </a:rPr>
              <a:t>D2</a:t>
            </a:r>
            <a:r>
              <a:rPr lang="en-US" dirty="0">
                <a:latin typeface="Myriad Pro"/>
                <a:cs typeface="Myriad Pro"/>
              </a:rPr>
              <a:t>: Percentage of stereo disparity outliers in second </a:t>
            </a:r>
            <a:r>
              <a:rPr lang="en-US" dirty="0" smtClean="0">
                <a:latin typeface="Myriad Pro"/>
                <a:cs typeface="Myriad Pro"/>
              </a:rPr>
              <a:t>frame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 err="1" smtClean="0">
                <a:latin typeface="Myriad Pro"/>
                <a:cs typeface="Myriad Pro"/>
              </a:rPr>
              <a:t>Fl</a:t>
            </a:r>
            <a:r>
              <a:rPr lang="en-US" dirty="0">
                <a:latin typeface="Myriad Pro"/>
                <a:cs typeface="Myriad Pro"/>
              </a:rPr>
              <a:t>: Percentage of optical flow </a:t>
            </a:r>
            <a:r>
              <a:rPr lang="en-US" dirty="0" smtClean="0">
                <a:latin typeface="Myriad Pro"/>
                <a:cs typeface="Myriad Pro"/>
              </a:rPr>
              <a:t>outliers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 smtClean="0">
                <a:latin typeface="Myriad Pro"/>
                <a:cs typeface="Myriad Pro"/>
              </a:rPr>
              <a:t>SF</a:t>
            </a:r>
            <a:r>
              <a:rPr lang="en-US" dirty="0">
                <a:latin typeface="Myriad Pro"/>
                <a:cs typeface="Myriad Pro"/>
              </a:rPr>
              <a:t>: Percentage of scene flow outliers (=outliers in either D0, D1 or </a:t>
            </a:r>
            <a:r>
              <a:rPr lang="en-US" dirty="0" err="1">
                <a:latin typeface="Myriad Pro"/>
                <a:cs typeface="Myriad Pro"/>
              </a:rPr>
              <a:t>Fl</a:t>
            </a:r>
            <a:r>
              <a:rPr lang="en-US" dirty="0">
                <a:latin typeface="Myriad Pro"/>
                <a:cs typeface="Myriad Pro"/>
              </a:rPr>
              <a:t>) </a:t>
            </a:r>
            <a:endParaRPr lang="en-US" dirty="0" smtClean="0">
              <a:latin typeface="Myriad Pro"/>
              <a:cs typeface="Myriad Pro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b="1" dirty="0" err="1" smtClean="0">
                <a:latin typeface="Myriad Pro"/>
                <a:cs typeface="Myriad Pro"/>
              </a:rPr>
              <a:t>bg</a:t>
            </a:r>
            <a:r>
              <a:rPr lang="en-US" dirty="0">
                <a:latin typeface="Myriad Pro"/>
                <a:cs typeface="Myriad Pro"/>
              </a:rPr>
              <a:t>: Percentage of outliers averaged only over background regions </a:t>
            </a:r>
            <a:endParaRPr lang="en-US" dirty="0" smtClean="0">
              <a:latin typeface="Myriad Pro"/>
              <a:cs typeface="Myriad Pro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b="1" dirty="0" err="1" smtClean="0">
                <a:latin typeface="Myriad Pro"/>
                <a:cs typeface="Myriad Pro"/>
              </a:rPr>
              <a:t>fg</a:t>
            </a:r>
            <a:r>
              <a:rPr lang="en-US" dirty="0">
                <a:latin typeface="Myriad Pro"/>
                <a:cs typeface="Myriad Pro"/>
              </a:rPr>
              <a:t>: Percentage of outliers averaged only over foreground regions </a:t>
            </a:r>
            <a:endParaRPr lang="en-US" dirty="0" smtClean="0">
              <a:latin typeface="Myriad Pro"/>
              <a:cs typeface="Myriad Pro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b="1" dirty="0" smtClean="0">
                <a:latin typeface="Myriad Pro"/>
                <a:cs typeface="Myriad Pro"/>
              </a:rPr>
              <a:t>all</a:t>
            </a:r>
            <a:r>
              <a:rPr lang="en-US" dirty="0">
                <a:latin typeface="Myriad Pro"/>
                <a:cs typeface="Myriad Pro"/>
              </a:rPr>
              <a:t>: Percentage of outliers averaged over all ground truth pixels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573"/>
            <a:ext cx="9144000" cy="16513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2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Motion Estimation for Out-of-Frame Segments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6863"/>
            <a:ext cx="4136074" cy="3394075"/>
          </a:xfrm>
        </p:spPr>
        <p:txBody>
          <a:bodyPr>
            <a:normAutofit/>
          </a:bodyPr>
          <a:lstStyle/>
          <a:p>
            <a:r>
              <a:rPr lang="en-US" sz="2300" b="1" dirty="0" smtClean="0"/>
              <a:t>Out-of-Frame</a:t>
            </a:r>
            <a:r>
              <a:rPr lang="en-US" sz="2300" dirty="0" smtClean="0"/>
              <a:t> pixels: Penalize </a:t>
            </a:r>
            <a:r>
              <a:rPr lang="en-US" sz="2300" b="1" dirty="0" smtClean="0"/>
              <a:t>large</a:t>
            </a:r>
            <a:r>
              <a:rPr lang="en-US" sz="2300" dirty="0" smtClean="0"/>
              <a:t> difference from motion flow.</a:t>
            </a:r>
          </a:p>
          <a:p>
            <a:endParaRPr lang="en-US" sz="2300" dirty="0" smtClean="0"/>
          </a:p>
          <a:p>
            <a:endParaRPr lang="en-US" sz="2300" dirty="0" smtClean="0"/>
          </a:p>
          <a:p>
            <a:r>
              <a:rPr lang="en-US" sz="2300" b="1" dirty="0" smtClean="0"/>
              <a:t>In-Frame </a:t>
            </a:r>
            <a:r>
              <a:rPr lang="en-US" sz="2300" dirty="0" smtClean="0"/>
              <a:t>pixels: Choose the </a:t>
            </a:r>
            <a:r>
              <a:rPr lang="en-US" sz="2300" b="1" dirty="0" smtClean="0"/>
              <a:t>best</a:t>
            </a:r>
            <a:r>
              <a:rPr lang="en-US" sz="2300" dirty="0" smtClean="0"/>
              <a:t> among motion flow and estimated flow.</a:t>
            </a:r>
          </a:p>
        </p:txBody>
      </p:sp>
      <p:pic>
        <p:nvPicPr>
          <p:cNvPr id="4" name="Picture 3" descr="Screen Shot 2017-04-29 at 19.27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74" y="919229"/>
            <a:ext cx="5007926" cy="419118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Recovering Poor Optical Flow Initialization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0"/>
            <a:ext cx="9144000" cy="1573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2029" y="4169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3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Graphical Model for Cascaded Prediction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028" y="805543"/>
            <a:ext cx="3520604" cy="39243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9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Cascaded Prediction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46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62049" y="3790212"/>
            <a:ext cx="8686800" cy="11289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Cascaded classifier (</a:t>
            </a:r>
            <a:r>
              <a:rPr lang="en-US" dirty="0" err="1" smtClean="0"/>
              <a:t>Heitz</a:t>
            </a:r>
            <a:r>
              <a:rPr lang="en-US" dirty="0" smtClean="0"/>
              <a:t> et al., 2008)</a:t>
            </a:r>
          </a:p>
          <a:p>
            <a:pPr lvl="1"/>
            <a:r>
              <a:rPr lang="en-US" dirty="0" smtClean="0"/>
              <a:t>Model first-stage detector as latent variables in directed graph. </a:t>
            </a:r>
          </a:p>
          <a:p>
            <a:pPr lvl="1"/>
            <a:r>
              <a:rPr lang="en-US" dirty="0" smtClean="0"/>
              <a:t>Marginalizing first-stage variables recovers fully-connected graph.</a:t>
            </a:r>
            <a:endParaRPr lang="en-US" dirty="0"/>
          </a:p>
        </p:txBody>
      </p:sp>
      <p:pic>
        <p:nvPicPr>
          <p:cNvPr id="6" name="Picture 5" descr="marginaliz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181" y="960751"/>
            <a:ext cx="4681728" cy="2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Scene Flow Applications</a:t>
            </a:r>
            <a:endParaRPr lang="en-US" dirty="0"/>
          </a:p>
        </p:txBody>
      </p:sp>
      <p:pic>
        <p:nvPicPr>
          <p:cNvPr id="16" name="Picture 15" descr="flow_n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 t="32172" r="1039" b="30435"/>
          <a:stretch/>
        </p:blipFill>
        <p:spPr>
          <a:xfrm>
            <a:off x="4482998" y="734996"/>
            <a:ext cx="4661002" cy="1462689"/>
          </a:xfrm>
          <a:prstGeom prst="rect">
            <a:avLst/>
          </a:prstGeom>
        </p:spPr>
      </p:pic>
      <p:pic>
        <p:nvPicPr>
          <p:cNvPr id="17" name="Picture 16" descr="15067_24939_A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845" y="2197685"/>
            <a:ext cx="3493486" cy="19312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48033" y="4245865"/>
            <a:ext cx="293093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/>
              <a:t>Autonomous Driving</a:t>
            </a:r>
            <a:endParaRPr lang="en-US" sz="25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0" y="1249104"/>
            <a:ext cx="4392198" cy="219609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96384" y="3807225"/>
            <a:ext cx="24121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3D Motion Tracking</a:t>
            </a:r>
          </a:p>
          <a:p>
            <a:r>
              <a:rPr lang="en-US" sz="2200" dirty="0" smtClean="0"/>
              <a:t>[Park et al., 2012]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9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KITTI 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70" y="980611"/>
            <a:ext cx="9114117" cy="1669547"/>
          </a:xfrm>
        </p:spPr>
        <p:txBody>
          <a:bodyPr>
            <a:noAutofit/>
          </a:bodyPr>
          <a:lstStyle/>
          <a:p>
            <a:r>
              <a:rPr lang="en-US" sz="2500" dirty="0" smtClean="0"/>
              <a:t>200 Training/Test images, urban/city scenes</a:t>
            </a:r>
          </a:p>
          <a:p>
            <a:r>
              <a:rPr lang="en-US" sz="2500" dirty="0" smtClean="0"/>
              <a:t>Flow/Stereo available, autonomous driving applications</a:t>
            </a:r>
          </a:p>
          <a:p>
            <a:r>
              <a:rPr lang="en-US" sz="2500" dirty="0" smtClean="0"/>
              <a:t>Annotation: CAD </a:t>
            </a:r>
            <a:r>
              <a:rPr lang="en-US" sz="2500" dirty="0" smtClean="0"/>
              <a:t>models </a:t>
            </a:r>
            <a:r>
              <a:rPr lang="en-US" sz="2500" dirty="0" smtClean="0"/>
              <a:t>for cars. Laser scan data for background</a:t>
            </a:r>
          </a:p>
          <a:p>
            <a:endParaRPr lang="en-US" sz="2500" dirty="0"/>
          </a:p>
        </p:txBody>
      </p:sp>
      <p:pic>
        <p:nvPicPr>
          <p:cNvPr id="4" name="Picture 3" descr="header_scene_flo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8" r="24927"/>
          <a:stretch/>
        </p:blipFill>
        <p:spPr>
          <a:xfrm>
            <a:off x="621592" y="2503144"/>
            <a:ext cx="7697739" cy="2266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57461" y="4762501"/>
            <a:ext cx="2061870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en-US" dirty="0" err="1" smtClean="0">
                <a:solidFill>
                  <a:srgbClr val="000000"/>
                </a:solidFill>
              </a:rPr>
              <a:t>Menze</a:t>
            </a:r>
            <a:r>
              <a:rPr lang="en-US" dirty="0" smtClean="0">
                <a:solidFill>
                  <a:srgbClr val="000000"/>
                </a:solidFill>
              </a:rPr>
              <a:t> et </a:t>
            </a:r>
            <a:r>
              <a:rPr lang="en-US" dirty="0">
                <a:solidFill>
                  <a:srgbClr val="000000"/>
                </a:solidFill>
              </a:rPr>
              <a:t>al., </a:t>
            </a:r>
            <a:r>
              <a:rPr lang="en-US" dirty="0" smtClean="0">
                <a:solidFill>
                  <a:srgbClr val="000000"/>
                </a:solidFill>
              </a:rPr>
              <a:t>2015]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2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Piecewise </a:t>
            </a:r>
            <a:r>
              <a:rPr lang="en-US" dirty="0" smtClean="0"/>
              <a:t>Planar and Rigid Model</a:t>
            </a:r>
            <a:endParaRPr lang="en-US" dirty="0"/>
          </a:p>
        </p:txBody>
      </p:sp>
      <p:sp>
        <p:nvSpPr>
          <p:cNvPr id="4" name="Content Placeholder 6"/>
          <p:cNvSpPr txBox="1">
            <a:spLocks/>
          </p:cNvSpPr>
          <p:nvPr/>
        </p:nvSpPr>
        <p:spPr bwMode="auto">
          <a:xfrm>
            <a:off x="0" y="3079692"/>
            <a:ext cx="5503156" cy="1719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None/>
              <a:defRPr sz="2000" b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71500" indent="0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None/>
              <a:defRPr sz="1800" b="0">
                <a:solidFill>
                  <a:schemeClr val="bg1"/>
                </a:solidFill>
                <a:latin typeface="Trebuchet MS" pitchFamily="34" charset="0"/>
              </a:defRPr>
            </a:lvl2pPr>
            <a:lvl3pPr marL="1089025" indent="0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None/>
              <a:defRPr sz="1600" b="0">
                <a:solidFill>
                  <a:schemeClr val="bg1"/>
                </a:solidFill>
                <a:latin typeface="Trebuchet MS" pitchFamily="34" charset="0"/>
              </a:defRPr>
            </a:lvl3pPr>
            <a:lvl4pPr marL="1774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21177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Myriad Pro"/>
                <a:cs typeface="Myriad Pro"/>
              </a:rPr>
              <a:t>Cons</a:t>
            </a: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:</a:t>
            </a:r>
          </a:p>
          <a:p>
            <a:pPr marL="342900" indent="-342900">
              <a:buClrTx/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Foreground objects: </a:t>
            </a:r>
            <a:r>
              <a:rPr lang="en-US" b="1" dirty="0">
                <a:solidFill>
                  <a:srgbClr val="000000"/>
                </a:solidFill>
                <a:latin typeface="Myriad Pro"/>
                <a:cs typeface="Myriad Pro"/>
              </a:rPr>
              <a:t>Not</a:t>
            </a:r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 always </a:t>
            </a: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planar</a:t>
            </a:r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342900" indent="-342900">
              <a:buClrTx/>
              <a:buFont typeface="Wingdings" charset="2"/>
              <a:buChar char="§"/>
            </a:pPr>
            <a:r>
              <a:rPr lang="en-US" dirty="0" err="1" smtClean="0">
                <a:solidFill>
                  <a:srgbClr val="000000"/>
                </a:solidFill>
                <a:latin typeface="Myriad Pro"/>
                <a:cs typeface="Myriad Pro"/>
              </a:rPr>
              <a:t>Superpixels</a:t>
            </a: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: </a:t>
            </a:r>
            <a:r>
              <a:rPr lang="en-US" b="1" dirty="0">
                <a:solidFill>
                  <a:srgbClr val="000000"/>
                </a:solidFill>
                <a:latin typeface="Myriad Pro"/>
                <a:cs typeface="Myriad Pro"/>
              </a:rPr>
              <a:t>N</a:t>
            </a:r>
            <a:r>
              <a:rPr lang="en-US" b="1" dirty="0" smtClean="0">
                <a:solidFill>
                  <a:srgbClr val="000000"/>
                </a:solidFill>
                <a:latin typeface="Myriad Pro"/>
                <a:cs typeface="Myriad Pro"/>
              </a:rPr>
              <a:t>ot</a:t>
            </a: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 semantically meaningful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  <a:p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5" name="Picture 4" descr="Screen Shot 2016-06-20 at 14.33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34" y="1062001"/>
            <a:ext cx="3940325" cy="32612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97293" y="4356001"/>
            <a:ext cx="195152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[Vogel et </a:t>
            </a:r>
            <a:r>
              <a:rPr lang="en-US" dirty="0">
                <a:solidFill>
                  <a:srgbClr val="000000"/>
                </a:solidFill>
              </a:rPr>
              <a:t>al., </a:t>
            </a:r>
            <a:r>
              <a:rPr lang="en-US" dirty="0" smtClean="0">
                <a:solidFill>
                  <a:srgbClr val="000000"/>
                </a:solidFill>
              </a:rPr>
              <a:t>2013]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 txBox="1">
            <a:spLocks/>
          </p:cNvSpPr>
          <p:nvPr/>
        </p:nvSpPr>
        <p:spPr bwMode="auto">
          <a:xfrm>
            <a:off x="0" y="920487"/>
            <a:ext cx="5503156" cy="1448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None/>
              <a:defRPr sz="2000" b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71500" indent="0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None/>
              <a:defRPr sz="1800" b="0">
                <a:solidFill>
                  <a:schemeClr val="bg1"/>
                </a:solidFill>
                <a:latin typeface="Trebuchet MS" pitchFamily="34" charset="0"/>
              </a:defRPr>
            </a:lvl2pPr>
            <a:lvl3pPr marL="1089025" indent="0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None/>
              <a:defRPr sz="1600" b="0">
                <a:solidFill>
                  <a:schemeClr val="bg1"/>
                </a:solidFill>
                <a:latin typeface="Trebuchet MS" pitchFamily="34" charset="0"/>
              </a:defRPr>
            </a:lvl3pPr>
            <a:lvl4pPr marL="1774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21177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  <a:latin typeface="Myriad Pro"/>
                <a:cs typeface="Myriad Pro"/>
              </a:rPr>
              <a:t>Piecewise Rigid Scene </a:t>
            </a:r>
            <a:r>
              <a:rPr lang="en-US" b="1" smtClean="0">
                <a:solidFill>
                  <a:srgbClr val="000000"/>
                </a:solidFill>
                <a:latin typeface="Myriad Pro"/>
                <a:cs typeface="Myriad Pro"/>
              </a:rPr>
              <a:t>Flow (PRSF)</a:t>
            </a:r>
            <a:endParaRPr lang="en-US" b="1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[Vogel </a:t>
            </a: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et al., 2013]:</a:t>
            </a:r>
          </a:p>
          <a:p>
            <a:pPr marL="342900" indent="-342900">
              <a:buClrTx/>
              <a:buFont typeface="Wingdings" charset="2"/>
              <a:buChar char="§"/>
            </a:pPr>
            <a:r>
              <a:rPr lang="en-US" dirty="0" err="1" smtClean="0">
                <a:solidFill>
                  <a:srgbClr val="000000"/>
                </a:solidFill>
                <a:latin typeface="Myriad Pro"/>
                <a:cs typeface="Myriad Pro"/>
              </a:rPr>
              <a:t>Superpixels</a:t>
            </a: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: Planar geometry, rigid motion</a:t>
            </a:r>
          </a:p>
          <a:p>
            <a:pPr marL="342900" indent="-342900">
              <a:buClrTx/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Similar geometry/motion </a:t>
            </a: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  <a:sym typeface="Wingdings"/>
              </a:rPr>
              <a:t> </a:t>
            </a: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large segment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1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Goal: Semantic Scene Flow</a:t>
            </a:r>
          </a:p>
        </p:txBody>
      </p:sp>
      <p:pic>
        <p:nvPicPr>
          <p:cNvPr id="4" name="Picture 3" descr="16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6" y="2978218"/>
            <a:ext cx="4347881" cy="1313495"/>
          </a:xfrm>
          <a:prstGeom prst="rect">
            <a:avLst/>
          </a:prstGeom>
        </p:spPr>
      </p:pic>
      <p:pic>
        <p:nvPicPr>
          <p:cNvPr id="5" name="Picture 4" descr="dispt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50" y="2978218"/>
            <a:ext cx="4347878" cy="1313495"/>
          </a:xfrm>
          <a:prstGeom prst="rect">
            <a:avLst/>
          </a:prstGeom>
        </p:spPr>
      </p:pic>
      <p:pic>
        <p:nvPicPr>
          <p:cNvPr id="6" name="Picture 5" descr="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5" y="911119"/>
            <a:ext cx="5773271" cy="1744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3295" y="4483224"/>
            <a:ext cx="319247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Optical Flow </a:t>
            </a:r>
            <a:r>
              <a:rPr lang="en-US" dirty="0" smtClean="0">
                <a:solidFill>
                  <a:srgbClr val="000000"/>
                </a:solidFill>
              </a:rPr>
              <a:t>Initialization (PRSF)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9307" y="4483224"/>
            <a:ext cx="2864118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Disparity </a:t>
            </a:r>
            <a:r>
              <a:rPr lang="en-US" dirty="0" smtClean="0">
                <a:solidFill>
                  <a:srgbClr val="000000"/>
                </a:solidFill>
              </a:rPr>
              <a:t>Initialization (PRSF)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4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Goal: Semantic Scene Flow</a:t>
            </a:r>
          </a:p>
        </p:txBody>
      </p:sp>
      <p:pic>
        <p:nvPicPr>
          <p:cNvPr id="4" name="Picture 3" descr="16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6" y="2978218"/>
            <a:ext cx="4347881" cy="1313495"/>
          </a:xfrm>
          <a:prstGeom prst="rect">
            <a:avLst/>
          </a:prstGeom>
        </p:spPr>
      </p:pic>
      <p:pic>
        <p:nvPicPr>
          <p:cNvPr id="5" name="Picture 4" descr="dispt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50" y="2978218"/>
            <a:ext cx="4347878" cy="1313495"/>
          </a:xfrm>
          <a:prstGeom prst="rect">
            <a:avLst/>
          </a:prstGeom>
        </p:spPr>
      </p:pic>
      <p:pic>
        <p:nvPicPr>
          <p:cNvPr id="6" name="Picture 5" descr="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5" y="911119"/>
            <a:ext cx="5773271" cy="1744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1106" y="4480916"/>
            <a:ext cx="2396848" cy="34624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Optical Flow Estimation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57665" y="4480916"/>
            <a:ext cx="2067393" cy="34624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Disparity Estimation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30420" y="1508642"/>
            <a:ext cx="3113580" cy="65146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Improve scene flow using </a:t>
            </a:r>
            <a:r>
              <a:rPr lang="en-US" sz="2000" b="1" dirty="0" smtClean="0">
                <a:solidFill>
                  <a:srgbClr val="000000"/>
                </a:solidFill>
              </a:rPr>
              <a:t>semantic information.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6" y="2981597"/>
            <a:ext cx="4347881" cy="13134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50" y="2978217"/>
            <a:ext cx="4347878" cy="13134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3dv_talk" id="{18349B98-76DF-5448-A17F-C28CA06C542D}" vid="{13126323-95D3-B845-96E1-8122051CF137}"/>
    </a:ext>
  </a:extLst>
</a:theme>
</file>

<file path=ppt/theme/theme2.xml><?xml version="1.0" encoding="utf-8"?>
<a:theme xmlns:a="http://schemas.openxmlformats.org/drawingml/2006/main" name="ren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3dv_talk" id="{18349B98-76DF-5448-A17F-C28CA06C542D}" vid="{0D9F0BA4-482C-5C49-A23F-6BB845C63DFA}"/>
    </a:ext>
  </a:extLst>
</a:theme>
</file>

<file path=ppt/theme/theme3.xml><?xml version="1.0" encoding="utf-8"?>
<a:theme xmlns:a="http://schemas.openxmlformats.org/drawingml/2006/main" name="2015_NV_WHITE_Template">
  <a:themeElements>
    <a:clrScheme name="Custom 1">
      <a:dk1>
        <a:srgbClr val="B3B3B3"/>
      </a:dk1>
      <a:lt1>
        <a:srgbClr val="FFFFFF"/>
      </a:lt1>
      <a:dk2>
        <a:srgbClr val="000000"/>
      </a:dk2>
      <a:lt2>
        <a:srgbClr val="76B900"/>
      </a:lt2>
      <a:accent1>
        <a:srgbClr val="0071C5"/>
      </a:accent1>
      <a:accent2>
        <a:srgbClr val="007450"/>
      </a:accent2>
      <a:accent3>
        <a:srgbClr val="9A4216"/>
      </a:accent3>
      <a:accent4>
        <a:srgbClr val="505050"/>
      </a:accent4>
      <a:accent5>
        <a:srgbClr val="9E1212"/>
      </a:accent5>
      <a:accent6>
        <a:srgbClr val="0D3481"/>
      </a:accent6>
      <a:hlink>
        <a:srgbClr val="76B900"/>
      </a:hlink>
      <a:folHlink>
        <a:srgbClr val="004827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3dv_talk" id="{18349B98-76DF-5448-A17F-C28CA06C542D}" vid="{21BB078E-B09B-EE49-8E47-09F4558ADEB4}"/>
    </a:ext>
  </a:extLst>
</a:theme>
</file>

<file path=ppt/theme/theme4.xml><?xml version="1.0" encoding="utf-8"?>
<a:theme xmlns:a="http://schemas.openxmlformats.org/drawingml/2006/main" name="1_2015_NV_WHITE_Template">
  <a:themeElements>
    <a:clrScheme name="Custom 1">
      <a:dk1>
        <a:srgbClr val="B3B3B3"/>
      </a:dk1>
      <a:lt1>
        <a:srgbClr val="FFFFFF"/>
      </a:lt1>
      <a:dk2>
        <a:srgbClr val="000000"/>
      </a:dk2>
      <a:lt2>
        <a:srgbClr val="76B900"/>
      </a:lt2>
      <a:accent1>
        <a:srgbClr val="0071C5"/>
      </a:accent1>
      <a:accent2>
        <a:srgbClr val="007450"/>
      </a:accent2>
      <a:accent3>
        <a:srgbClr val="9A4216"/>
      </a:accent3>
      <a:accent4>
        <a:srgbClr val="505050"/>
      </a:accent4>
      <a:accent5>
        <a:srgbClr val="9E1212"/>
      </a:accent5>
      <a:accent6>
        <a:srgbClr val="0D3481"/>
      </a:accent6>
      <a:hlink>
        <a:srgbClr val="76B900"/>
      </a:hlink>
      <a:folHlink>
        <a:srgbClr val="004827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3dv_talk" id="{18349B98-76DF-5448-A17F-C28CA06C542D}" vid="{B3C88302-810D-314D-864E-AB7E7DBFDA2E}"/>
    </a:ext>
  </a:extLst>
</a:theme>
</file>

<file path=ppt/theme/theme5.xml><?xml version="1.0" encoding="utf-8"?>
<a:theme xmlns:a="http://schemas.openxmlformats.org/drawingml/2006/main" name="2_2015_NV_WHITE_Template">
  <a:themeElements>
    <a:clrScheme name="Custom 1">
      <a:dk1>
        <a:srgbClr val="B3B3B3"/>
      </a:dk1>
      <a:lt1>
        <a:srgbClr val="FFFFFF"/>
      </a:lt1>
      <a:dk2>
        <a:srgbClr val="000000"/>
      </a:dk2>
      <a:lt2>
        <a:srgbClr val="76B900"/>
      </a:lt2>
      <a:accent1>
        <a:srgbClr val="0071C5"/>
      </a:accent1>
      <a:accent2>
        <a:srgbClr val="007450"/>
      </a:accent2>
      <a:accent3>
        <a:srgbClr val="9A4216"/>
      </a:accent3>
      <a:accent4>
        <a:srgbClr val="505050"/>
      </a:accent4>
      <a:accent5>
        <a:srgbClr val="9E1212"/>
      </a:accent5>
      <a:accent6>
        <a:srgbClr val="0D3481"/>
      </a:accent6>
      <a:hlink>
        <a:srgbClr val="76B900"/>
      </a:hlink>
      <a:folHlink>
        <a:srgbClr val="004827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3dv_talk" id="{18349B98-76DF-5448-A17F-C28CA06C542D}" vid="{4E65119A-218E-F74E-BCEA-60A0B2F6EA7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41266</TotalTime>
  <Words>1142</Words>
  <Application>Microsoft Macintosh PowerPoint</Application>
  <PresentationFormat>On-screen Show (16:9)</PresentationFormat>
  <Paragraphs>320</Paragraphs>
  <Slides>46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Calibri</vt:lpstr>
      <vt:lpstr>Century Gothic</vt:lpstr>
      <vt:lpstr>MS PGothic</vt:lpstr>
      <vt:lpstr>Myriad Pro</vt:lpstr>
      <vt:lpstr>NimbusRomNo9L</vt:lpstr>
      <vt:lpstr>Trebuchet MS</vt:lpstr>
      <vt:lpstr>Wingdings</vt:lpstr>
      <vt:lpstr>宋体</vt:lpstr>
      <vt:lpstr>Arial</vt:lpstr>
      <vt:lpstr>ren</vt:lpstr>
      <vt:lpstr>ren_theme</vt:lpstr>
      <vt:lpstr>2015_NV_WHITE_Template</vt:lpstr>
      <vt:lpstr>1_2015_NV_WHITE_Template</vt:lpstr>
      <vt:lpstr>2_2015_NV_WHITE_Template</vt:lpstr>
      <vt:lpstr>Cascaded Scene Flow Prediction using Semantic Segmentation</vt:lpstr>
      <vt:lpstr>Optical Flow</vt:lpstr>
      <vt:lpstr>Stereo</vt:lpstr>
      <vt:lpstr>Scene Flow</vt:lpstr>
      <vt:lpstr>Scene Flow Applications</vt:lpstr>
      <vt:lpstr>KITTI Dataset</vt:lpstr>
      <vt:lpstr>Piecewise Planar and Rigid Model</vt:lpstr>
      <vt:lpstr>Our Goal: Semantic Scene Flow</vt:lpstr>
      <vt:lpstr>Our Goal: Semantic Scene Flow</vt:lpstr>
      <vt:lpstr>Overview of Semantic Scene Flow</vt:lpstr>
      <vt:lpstr>Overview of Semantic Scene Flow</vt:lpstr>
      <vt:lpstr>Segmentation, Depth, Motion and Flow</vt:lpstr>
      <vt:lpstr>Optimize Global Energy Function</vt:lpstr>
      <vt:lpstr>Refinement of Semantic Segmentation</vt:lpstr>
      <vt:lpstr>Refinement of Semantic Segmentation</vt:lpstr>
      <vt:lpstr>Modeling Segmentation Borders</vt:lpstr>
      <vt:lpstr>Estimation of Scene Geometry</vt:lpstr>
      <vt:lpstr>Estimation of Scene Geometry</vt:lpstr>
      <vt:lpstr>Estimation of Scene Geometry</vt:lpstr>
      <vt:lpstr>Estimation of Scene Geometry</vt:lpstr>
      <vt:lpstr>Estimation of 3D Rigid Motion</vt:lpstr>
      <vt:lpstr>Estimation of 3D Rigid Motion</vt:lpstr>
      <vt:lpstr>Estimation of 3D Rigid Motion</vt:lpstr>
      <vt:lpstr>Estimation of 3D Rigid Motion</vt:lpstr>
      <vt:lpstr>Optimize Global Energy Function</vt:lpstr>
      <vt:lpstr>Estimation of 2D Optical Flow</vt:lpstr>
      <vt:lpstr>Estimation of 2D Optical Flow</vt:lpstr>
      <vt:lpstr>Optimize Global Energy Function</vt:lpstr>
      <vt:lpstr>Cascaded Scene Flow Prediction</vt:lpstr>
      <vt:lpstr>Experiment Results</vt:lpstr>
      <vt:lpstr>Experiment Results</vt:lpstr>
      <vt:lpstr>Scene Flow Prediction</vt:lpstr>
      <vt:lpstr>Scene Flow Prediction</vt:lpstr>
      <vt:lpstr>Scene Flow Prediction</vt:lpstr>
      <vt:lpstr>Scene Flow Prediction</vt:lpstr>
      <vt:lpstr>Failure Case for Scene Flow Prediction</vt:lpstr>
      <vt:lpstr>Failure Case for Scene Flow Prediction</vt:lpstr>
      <vt:lpstr>Discussions: Concurrent Work</vt:lpstr>
      <vt:lpstr>Discussions: Importance of Segmentation</vt:lpstr>
      <vt:lpstr>Conclusions</vt:lpstr>
      <vt:lpstr>PowerPoint Presentation</vt:lpstr>
      <vt:lpstr>Experiment Results</vt:lpstr>
      <vt:lpstr>Motion Estimation for Out-of-Frame Segments</vt:lpstr>
      <vt:lpstr>Recovering Poor Optical Flow Initialization</vt:lpstr>
      <vt:lpstr>Graphical Model for Cascaded Prediction</vt:lpstr>
      <vt:lpstr>Cascaded Prediction</vt:lpstr>
    </vt:vector>
  </TitlesOfParts>
  <Company>Brown University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Sudderth</dc:creator>
  <cp:lastModifiedBy>Zhile Ren</cp:lastModifiedBy>
  <cp:revision>1850</cp:revision>
  <cp:lastPrinted>2017-10-11T08:03:09Z</cp:lastPrinted>
  <dcterms:created xsi:type="dcterms:W3CDTF">2014-07-08T19:19:13Z</dcterms:created>
  <dcterms:modified xsi:type="dcterms:W3CDTF">2017-10-11T08:06:01Z</dcterms:modified>
</cp:coreProperties>
</file>